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59"/>
  </p:notesMasterIdLst>
  <p:sldIdLst>
    <p:sldId id="256" r:id="rId2"/>
    <p:sldId id="307" r:id="rId3"/>
    <p:sldId id="303" r:id="rId4"/>
    <p:sldId id="343" r:id="rId5"/>
    <p:sldId id="315" r:id="rId6"/>
    <p:sldId id="323" r:id="rId7"/>
    <p:sldId id="344" r:id="rId8"/>
    <p:sldId id="324" r:id="rId9"/>
    <p:sldId id="321" r:id="rId10"/>
    <p:sldId id="345" r:id="rId11"/>
    <p:sldId id="322" r:id="rId12"/>
    <p:sldId id="346" r:id="rId13"/>
    <p:sldId id="266" r:id="rId14"/>
    <p:sldId id="267" r:id="rId15"/>
    <p:sldId id="365" r:id="rId16"/>
    <p:sldId id="366" r:id="rId17"/>
    <p:sldId id="348" r:id="rId18"/>
    <p:sldId id="311" r:id="rId19"/>
    <p:sldId id="350" r:id="rId20"/>
    <p:sldId id="298" r:id="rId21"/>
    <p:sldId id="351" r:id="rId22"/>
    <p:sldId id="325" r:id="rId23"/>
    <p:sldId id="353" r:id="rId24"/>
    <p:sldId id="294" r:id="rId25"/>
    <p:sldId id="355" r:id="rId26"/>
    <p:sldId id="354" r:id="rId27"/>
    <p:sldId id="293" r:id="rId28"/>
    <p:sldId id="331" r:id="rId29"/>
    <p:sldId id="332" r:id="rId30"/>
    <p:sldId id="333" r:id="rId31"/>
    <p:sldId id="367" r:id="rId32"/>
    <p:sldId id="329" r:id="rId33"/>
    <p:sldId id="327" r:id="rId34"/>
    <p:sldId id="326" r:id="rId35"/>
    <p:sldId id="328" r:id="rId36"/>
    <p:sldId id="288" r:id="rId37"/>
    <p:sldId id="334" r:id="rId38"/>
    <p:sldId id="357" r:id="rId39"/>
    <p:sldId id="356" r:id="rId40"/>
    <p:sldId id="330" r:id="rId41"/>
    <p:sldId id="289" r:id="rId42"/>
    <p:sldId id="359" r:id="rId43"/>
    <p:sldId id="358" r:id="rId44"/>
    <p:sldId id="292" r:id="rId45"/>
    <p:sldId id="335" r:id="rId46"/>
    <p:sldId id="291" r:id="rId47"/>
    <p:sldId id="336" r:id="rId48"/>
    <p:sldId id="338" r:id="rId49"/>
    <p:sldId id="340" r:id="rId50"/>
    <p:sldId id="339" r:id="rId51"/>
    <p:sldId id="337" r:id="rId52"/>
    <p:sldId id="341" r:id="rId53"/>
    <p:sldId id="360" r:id="rId54"/>
    <p:sldId id="361" r:id="rId55"/>
    <p:sldId id="362" r:id="rId56"/>
    <p:sldId id="364" r:id="rId57"/>
    <p:sldId id="36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130"/>
    <a:srgbClr val="000006"/>
    <a:srgbClr val="119ABF"/>
    <a:srgbClr val="13AFD7"/>
    <a:srgbClr val="15B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75" d="100"/>
          <a:sy n="75" d="100"/>
        </p:scale>
        <p:origin x="211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A99EB-9CB9-4AE1-8FCA-1929F67B078F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B64E5-8A6E-446F-BBF7-EF35E2B47B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3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8FE93-5ADC-DCD9-941D-6E1ACE077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7F3B07-CF5F-712A-63D8-C9786C9C1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8A6E97-4E07-A477-F32F-C49C9E83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595D3E-68A9-4AAA-670A-C2F59F33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C8A159-6614-C3CA-0105-38609FBE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7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7FAD9-2B5C-6A26-16A3-903F64B3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835F8E-554C-1C1B-FDDA-FB64EE4B0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9F9C1-D3F0-4C53-E7A2-3BA4C640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70DE1F-9133-659B-AB56-93AA7AC63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6C4A6C-EBE8-4652-B4D9-D942B40E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1B8A5F2-181F-03B3-C8C3-8274DCFD5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89E3F9F-6121-5571-81B0-C4DBAE550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EFDDC2-95BA-A7B8-7641-0A9221D45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B2ABE6-E641-A19B-7777-88DA3E8F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939F71-B08D-BBC3-8289-D74D8985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0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4BC37-0ACD-8EEC-C42F-264B5792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B4AF21-7816-E938-4303-3BE1292A6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D63004-5706-EBAA-AC2A-797EB47C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15436E-9583-F856-5F82-109059AF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DF1D5A-DB9F-6576-4CB6-5C98FA83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0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630A8-95A2-C2EE-92EC-0E7C59F0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2ABB3E-CB5B-E571-CF2B-579CC6CDB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3D1085-4CF9-A7EC-261D-2227E25A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5497B-4D53-06A8-207C-900B2E46B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23D7DA-2BF6-A101-5C38-9BE89E59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A6695-584C-27F0-C605-FA84C00B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690BD-2F88-D175-DA9D-34FA979D4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35D689-E0C3-AD9F-F83F-3F44AC192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2113FD-0209-5C55-E3C0-E4C6BEA9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99BB3C-4B25-1278-A820-B040D25D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2F33C7-3C7B-3533-5250-AE0F1B26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1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723AE-76F8-1A19-226E-0C6EDB0A9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84BF5-175E-6852-5105-EF29492EB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6D2E17-27EB-4AE5-732A-9027698B3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7E78DA-50D5-BD67-44E4-849AB981C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0C0CC6-A403-4A82-A356-6E5BE4F35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C5912B-B332-286C-CD18-EBFCBA9F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9AAAF2B-6EB6-7BAC-6CB6-737B8EEB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4C01240-7D09-DA2A-D88D-75CE10BE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7BA29-BF69-A8EC-0B2C-E2ACDA21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73354C-C634-CF67-038E-17202628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FA757A-EC14-4679-2BA1-AF4A2A5C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22EB05-E75B-9FD4-D64A-7DD0D9B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9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4D1EA4-E13A-707F-99E2-295FA804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22C30A-9CE4-7C12-8274-37F53CAF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3BAA4F-6BF9-57EC-12D0-3DD21381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7EA08-2F77-B7A8-5E2A-1CBB4540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96561-D0A1-0832-0775-763307CF4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86A739-8BCB-4E81-01F2-2B766945B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59B1F3-E0A4-32CE-05C2-AE25EB2B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819E5D-5057-3CC9-11F3-4265B006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503F6A-CEED-EE25-8AB4-8A7AC49F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6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D5DAC-DEE4-3744-C6FF-77300963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A3F85F3-0A31-2C8A-91F2-D1ECCA017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A543D2-64A5-88BB-5E9B-6A89CE655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01EF88-718F-BA66-3AB2-35F2885F0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7F324E-00CC-0782-79EA-454ABCAB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4771B2-B33D-2836-6DD4-537605A6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5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CFCC1547-DEEC-752B-CBED-12632876C861}"/>
              </a:ext>
            </a:extLst>
          </p:cNvPr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gradFill flip="none" rotWithShape="1">
            <a:gsLst>
              <a:gs pos="35000">
                <a:srgbClr val="79D2E8"/>
              </a:gs>
              <a:gs pos="0">
                <a:srgbClr val="15BDEB">
                  <a:alpha val="85000"/>
                </a:srgbClr>
              </a:gs>
              <a:gs pos="81000">
                <a:schemeClr val="bg1">
                  <a:alpha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C63E5E-73BD-633B-76E6-99F6C947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DF7369-441E-C28A-3F01-148AAA4E9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497DFC-DCBE-1E90-8004-487B10992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8EFEED-D82F-55EB-6A65-41F965415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CB2089-32BF-0DDE-CDB9-C1766D027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7E635-2CF4-49CD-B9D7-8BB6A24D1DE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8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2" Type="http://schemas.openxmlformats.org/officeDocument/2006/relationships/image" Target="../media/image7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3.svg"/><Relationship Id="rId1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svg"/><Relationship Id="rId1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12" Type="http://schemas.openxmlformats.org/officeDocument/2006/relationships/image" Target="../media/image26.png"/><Relationship Id="rId2" Type="http://schemas.openxmlformats.org/officeDocument/2006/relationships/image" Target="../media/image7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3.svg"/><Relationship Id="rId1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svg"/><Relationship Id="rId1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github.com/yardstiq/quantum-benchmark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svg"/><Relationship Id="rId5" Type="http://schemas.openxmlformats.org/officeDocument/2006/relationships/image" Target="../media/image63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2.sv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78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77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svg"/><Relationship Id="rId5" Type="http://schemas.openxmlformats.org/officeDocument/2006/relationships/image" Target="../media/image61.pn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62.svg"/><Relationship Id="rId7" Type="http://schemas.openxmlformats.org/officeDocument/2006/relationships/image" Target="../media/image79.pn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61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7.svg"/><Relationship Id="rId5" Type="http://schemas.openxmlformats.org/officeDocument/2006/relationships/image" Target="../media/image64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9.svg"/><Relationship Id="rId5" Type="http://schemas.openxmlformats.org/officeDocument/2006/relationships/image" Target="../media/image61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81.png"/><Relationship Id="rId4" Type="http://schemas.openxmlformats.org/officeDocument/2006/relationships/image" Target="../media/image64.sv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Rudolph/Schroedinger-Feynman-TNs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Rudolph/Schroedinger-Feynman-TNs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Rudolph/Schroedinger-Feynman-TNs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Rudolph/Schroedinger-Feynman-TNs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sv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6.sv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svg"/><Relationship Id="rId15" Type="http://schemas.openxmlformats.org/officeDocument/2006/relationships/image" Target="../media/image10.png"/><Relationship Id="rId10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6.svg"/><Relationship Id="rId3" Type="http://schemas.openxmlformats.org/officeDocument/2006/relationships/image" Target="../media/image3.svg"/><Relationship Id="rId7" Type="http://schemas.openxmlformats.org/officeDocument/2006/relationships/image" Target="../media/image6.sv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9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3.svg"/><Relationship Id="rId1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9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C2602D-F532-2312-5C70-787335E28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5738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5400" b="1" i="1" dirty="0" err="1"/>
              <a:t>Classical</a:t>
            </a:r>
            <a:r>
              <a:rPr lang="de-DE" sz="5400" b="1" i="1" dirty="0"/>
              <a:t> Simulation </a:t>
            </a:r>
            <a:r>
              <a:rPr lang="de-DE" sz="5400" b="1" i="1" dirty="0" err="1"/>
              <a:t>of</a:t>
            </a:r>
            <a:r>
              <a:rPr lang="de-DE" sz="5400" b="1" i="1" dirty="0"/>
              <a:t> Quantum </a:t>
            </a:r>
            <a:r>
              <a:rPr lang="de-DE" sz="5400" b="1" i="1" dirty="0" err="1"/>
              <a:t>Circuits</a:t>
            </a:r>
            <a:br>
              <a:rPr lang="de-DE" sz="5400" i="1" dirty="0"/>
            </a:br>
            <a:br>
              <a:rPr lang="de-DE" sz="5400" i="1" dirty="0"/>
            </a:br>
            <a:r>
              <a:rPr lang="de-DE" sz="4400" i="1" dirty="0"/>
              <a:t>Quantum Information and Quantum Computing</a:t>
            </a:r>
            <a:br>
              <a:rPr lang="de-DE" sz="4400" i="1" dirty="0"/>
            </a:br>
            <a:r>
              <a:rPr lang="de-DE" sz="4000" b="1" i="1" dirty="0"/>
              <a:t>Manuel Rudolph</a:t>
            </a:r>
            <a:br>
              <a:rPr lang="de-DE" sz="4000" i="1" dirty="0"/>
            </a:br>
            <a:r>
              <a:rPr lang="de-DE" sz="3600" i="1" dirty="0"/>
              <a:t>16.01.2023</a:t>
            </a:r>
            <a:endParaRPr lang="en-US" sz="5400" i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735D4D-0266-52C6-A4FB-18660E805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DDC1-C467-1D62-A7A4-16FE8ACB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6490E0-DA84-96E0-AB96-2201C838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0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5E9CDF4-B351-12C4-781D-3EBD86FD9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720546" y="3310061"/>
            <a:ext cx="408772" cy="421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412EF31-1B63-DA53-947A-6D96C568E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1698" y="1690776"/>
            <a:ext cx="417620" cy="4315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F3F408-1909-098F-43F8-C18BBF513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1698" y="4835518"/>
            <a:ext cx="417620" cy="431542"/>
          </a:xfrm>
          <a:prstGeom prst="rect">
            <a:avLst/>
          </a:prstGeom>
        </p:spPr>
      </p:pic>
      <p:sp>
        <p:nvSpPr>
          <p:cNvPr id="47" name="Datumsplatzhalter 46">
            <a:extLst>
              <a:ext uri="{FF2B5EF4-FFF2-40B4-BE49-F238E27FC236}">
                <a16:creationId xmlns:a16="http://schemas.microsoft.com/office/drawing/2014/main" id="{B7EF0A93-8C32-50EB-7DE9-2ABC5513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48" name="Fußzeilenplatzhalter 47">
            <a:extLst>
              <a:ext uri="{FF2B5EF4-FFF2-40B4-BE49-F238E27FC236}">
                <a16:creationId xmlns:a16="http://schemas.microsoft.com/office/drawing/2014/main" id="{345A9FD2-052F-B1E1-EC65-E8A64161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29FDEBB0-6653-A29D-EAD2-0E3BED4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10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F89FF8-CA56-D4CE-350E-5CC11514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de-DE" dirty="0"/>
              <a:t>The Schrödinger Method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793995-2D16-34FD-870F-784889840C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2067" r="26119"/>
          <a:stretch/>
        </p:blipFill>
        <p:spPr>
          <a:xfrm>
            <a:off x="3072089" y="3169759"/>
            <a:ext cx="772928" cy="8858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E2E4C86-7FE4-FE47-2D3D-5331897523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38200" y="2290636"/>
            <a:ext cx="2009775" cy="2809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56B03A-9825-979B-F15C-59D62E0093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90103"/>
          <a:stretch/>
        </p:blipFill>
        <p:spPr>
          <a:xfrm>
            <a:off x="6799858" y="4843907"/>
            <a:ext cx="329460" cy="53997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1AE206F-0818-E529-4CEB-D3435EB1FC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9858" y="1696347"/>
            <a:ext cx="1598320" cy="45087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195DBD3-4967-1A59-097E-6631C372A6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81102"/>
          <a:stretch/>
        </p:blipFill>
        <p:spPr>
          <a:xfrm>
            <a:off x="6799858" y="3320433"/>
            <a:ext cx="251023" cy="426577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665F773-46DC-4C0E-C3B3-4F406B909E19}"/>
              </a:ext>
            </a:extLst>
          </p:cNvPr>
          <p:cNvGrpSpPr/>
          <p:nvPr/>
        </p:nvGrpSpPr>
        <p:grpSpPr>
          <a:xfrm>
            <a:off x="4050055" y="2300160"/>
            <a:ext cx="1266825" cy="2809875"/>
            <a:chOff x="4069105" y="2300160"/>
            <a:chExt cx="1266825" cy="2809875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2658A3A-4B6D-6500-5C04-28B84081B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69105" y="2300160"/>
              <a:ext cx="1266825" cy="2809875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3B6096B3-078E-9C40-7ABE-226217A25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12680" y="3326171"/>
              <a:ext cx="190500" cy="5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1917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5E9CDF4-B351-12C4-781D-3EBD86FD9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720546" y="3310061"/>
            <a:ext cx="408772" cy="421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412EF31-1B63-DA53-947A-6D96C568E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1698" y="1690776"/>
            <a:ext cx="417620" cy="4315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F3F408-1909-098F-43F8-C18BBF513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1698" y="4835518"/>
            <a:ext cx="417620" cy="431542"/>
          </a:xfrm>
          <a:prstGeom prst="rect">
            <a:avLst/>
          </a:prstGeom>
        </p:spPr>
      </p:pic>
      <p:sp>
        <p:nvSpPr>
          <p:cNvPr id="47" name="Datumsplatzhalter 46">
            <a:extLst>
              <a:ext uri="{FF2B5EF4-FFF2-40B4-BE49-F238E27FC236}">
                <a16:creationId xmlns:a16="http://schemas.microsoft.com/office/drawing/2014/main" id="{B7EF0A93-8C32-50EB-7DE9-2ABC5513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48" name="Fußzeilenplatzhalter 47">
            <a:extLst>
              <a:ext uri="{FF2B5EF4-FFF2-40B4-BE49-F238E27FC236}">
                <a16:creationId xmlns:a16="http://schemas.microsoft.com/office/drawing/2014/main" id="{345A9FD2-052F-B1E1-EC65-E8A64161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29FDEBB0-6653-A29D-EAD2-0E3BED4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11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F89FF8-CA56-D4CE-350E-5CC11514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de-DE" dirty="0"/>
              <a:t>The Schrödinger Method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793995-2D16-34FD-870F-784889840C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2067" r="26119"/>
          <a:stretch/>
        </p:blipFill>
        <p:spPr>
          <a:xfrm>
            <a:off x="3072089" y="3169759"/>
            <a:ext cx="772928" cy="8858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E2E4C86-7FE4-FE47-2D3D-5331897523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38200" y="2290636"/>
            <a:ext cx="2009775" cy="2809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56B03A-9825-979B-F15C-59D62E0093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9858" y="4843907"/>
            <a:ext cx="3328936" cy="53997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1AE206F-0818-E529-4CEB-D3435EB1FC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9858" y="1696347"/>
            <a:ext cx="1598320" cy="450879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F7796FC-D3C3-A0C2-1A4D-E4B0F42A9F16}"/>
              </a:ext>
            </a:extLst>
          </p:cNvPr>
          <p:cNvGrpSpPr/>
          <p:nvPr/>
        </p:nvGrpSpPr>
        <p:grpSpPr>
          <a:xfrm>
            <a:off x="6799858" y="3320433"/>
            <a:ext cx="1408200" cy="431886"/>
            <a:chOff x="6799858" y="3312044"/>
            <a:chExt cx="1408200" cy="431886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95DBD3-4967-1A59-097E-6631C372A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81102"/>
            <a:stretch/>
          </p:blipFill>
          <p:spPr>
            <a:xfrm>
              <a:off x="6799858" y="3312044"/>
              <a:ext cx="251023" cy="426577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92FF2FE-598A-2BE7-4BAF-B28A164FE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7643"/>
            <a:stretch/>
          </p:blipFill>
          <p:spPr>
            <a:xfrm>
              <a:off x="7114078" y="3317353"/>
              <a:ext cx="1093980" cy="426577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665F773-46DC-4C0E-C3B3-4F406B909E19}"/>
              </a:ext>
            </a:extLst>
          </p:cNvPr>
          <p:cNvGrpSpPr/>
          <p:nvPr/>
        </p:nvGrpSpPr>
        <p:grpSpPr>
          <a:xfrm>
            <a:off x="4050055" y="2300160"/>
            <a:ext cx="1266825" cy="2809875"/>
            <a:chOff x="4069105" y="2300160"/>
            <a:chExt cx="1266825" cy="2809875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2658A3A-4B6D-6500-5C04-28B84081B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69105" y="2300160"/>
              <a:ext cx="1266825" cy="2809875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3B6096B3-078E-9C40-7ABE-226217A25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12680" y="3326171"/>
              <a:ext cx="190500" cy="57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00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66F77-D64B-CE9D-0A07-194CB1E8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6"/>
            <a:ext cx="10515600" cy="1325563"/>
          </a:xfrm>
        </p:spPr>
        <p:txBody>
          <a:bodyPr/>
          <a:lstStyle/>
          <a:p>
            <a:r>
              <a:rPr lang="de-DE" dirty="0"/>
              <a:t>The Schrödinger Method - Benchmarks</a:t>
            </a:r>
            <a:endParaRPr lang="en-US" dirty="0"/>
          </a:p>
        </p:txBody>
      </p:sp>
      <p:sp>
        <p:nvSpPr>
          <p:cNvPr id="49" name="Datumsplatzhalter 48">
            <a:extLst>
              <a:ext uri="{FF2B5EF4-FFF2-40B4-BE49-F238E27FC236}">
                <a16:creationId xmlns:a16="http://schemas.microsoft.com/office/drawing/2014/main" id="{6762C33A-C0BC-A9CB-1119-5B992445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0" name="Fußzeilenplatzhalter 49">
            <a:extLst>
              <a:ext uri="{FF2B5EF4-FFF2-40B4-BE49-F238E27FC236}">
                <a16:creationId xmlns:a16="http://schemas.microsoft.com/office/drawing/2014/main" id="{CD2B5383-13AE-A153-80B8-B5ACF6498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51" name="Foliennummernplatzhalter 50">
            <a:extLst>
              <a:ext uri="{FF2B5EF4-FFF2-40B4-BE49-F238E27FC236}">
                <a16:creationId xmlns:a16="http://schemas.microsoft.com/office/drawing/2014/main" id="{8DB7A96D-1CBE-744E-4F9B-9A9E158A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66F77-D64B-CE9D-0A07-194CB1E8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6"/>
            <a:ext cx="10515600" cy="1325563"/>
          </a:xfrm>
        </p:spPr>
        <p:txBody>
          <a:bodyPr/>
          <a:lstStyle/>
          <a:p>
            <a:r>
              <a:rPr lang="de-DE" dirty="0"/>
              <a:t>The Schrödinger Method - Benchmarks</a:t>
            </a:r>
            <a:endParaRPr lang="en-US" dirty="0"/>
          </a:p>
        </p:txBody>
      </p:sp>
      <p:sp>
        <p:nvSpPr>
          <p:cNvPr id="49" name="Datumsplatzhalter 48">
            <a:extLst>
              <a:ext uri="{FF2B5EF4-FFF2-40B4-BE49-F238E27FC236}">
                <a16:creationId xmlns:a16="http://schemas.microsoft.com/office/drawing/2014/main" id="{6762C33A-C0BC-A9CB-1119-5B992445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0" name="Fußzeilenplatzhalter 49">
            <a:extLst>
              <a:ext uri="{FF2B5EF4-FFF2-40B4-BE49-F238E27FC236}">
                <a16:creationId xmlns:a16="http://schemas.microsoft.com/office/drawing/2014/main" id="{CD2B5383-13AE-A153-80B8-B5ACF6498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51" name="Foliennummernplatzhalter 50">
            <a:extLst>
              <a:ext uri="{FF2B5EF4-FFF2-40B4-BE49-F238E27FC236}">
                <a16:creationId xmlns:a16="http://schemas.microsoft.com/office/drawing/2014/main" id="{8DB7A96D-1CBE-744E-4F9B-9A9E158A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13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B7F3FB5-B0FB-EA37-DCF7-EDAD230EFCF7}"/>
              </a:ext>
            </a:extLst>
          </p:cNvPr>
          <p:cNvGrpSpPr/>
          <p:nvPr/>
        </p:nvGrpSpPr>
        <p:grpSpPr>
          <a:xfrm>
            <a:off x="2867025" y="1723389"/>
            <a:ext cx="6457950" cy="4095750"/>
            <a:chOff x="2867025" y="1723389"/>
            <a:chExt cx="6457950" cy="40957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CD98481D-8FCF-1360-4C5B-53E36489B1FB}"/>
                    </a:ext>
                  </a:extLst>
                </p:cNvPr>
                <p:cNvSpPr txBox="1"/>
                <p:nvPr/>
              </p:nvSpPr>
              <p:spPr>
                <a:xfrm>
                  <a:off x="8470226" y="4770867"/>
                  <a:ext cx="579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CD98481D-8FCF-1360-4C5B-53E36489B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226" y="4770867"/>
                  <a:ext cx="57919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8421" r="-1157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C369048D-4ECE-AA58-3FDB-75BAE41D3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7025" y="1723389"/>
              <a:ext cx="6457950" cy="4095750"/>
            </a:xfrm>
            <a:prstGeom prst="rect">
              <a:avLst/>
            </a:prstGeom>
          </p:spPr>
        </p:pic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EF4A4C09-A0CB-4048-19A0-C38BDFCA356B}"/>
                </a:ext>
              </a:extLst>
            </p:cNvPr>
            <p:cNvSpPr/>
            <p:nvPr/>
          </p:nvSpPr>
          <p:spPr>
            <a:xfrm rot="5400000">
              <a:off x="5820757" y="4339342"/>
              <a:ext cx="213064" cy="1247567"/>
            </a:xfrm>
            <a:prstGeom prst="rightBrace">
              <a:avLst/>
            </a:prstGeom>
            <a:ln w="19050">
              <a:solidFill>
                <a:srgbClr val="119A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46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060B6C6-3DF2-0EEF-066E-4D628446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3"/>
            <a:ext cx="10515600" cy="1325563"/>
          </a:xfrm>
        </p:spPr>
        <p:txBody>
          <a:bodyPr/>
          <a:lstStyle/>
          <a:p>
            <a:r>
              <a:rPr lang="de-DE" dirty="0"/>
              <a:t>The Schrödinger Method - Benchmarks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75D1D7A-630F-3B99-E4B7-F2A8C746A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2077" y="1751580"/>
            <a:ext cx="6279847" cy="4188765"/>
          </a:xfrm>
          <a:prstGeom prst="rect">
            <a:avLst/>
          </a:prstGeom>
        </p:spPr>
      </p:pic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9F7AA7D0-609E-0B1F-14B2-B1BE2C941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CAF0F753-388C-4D37-B83F-899A98EAF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1FB5A74B-B4D8-DC6E-CDD9-4957A724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40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176CD-9258-5CA8-3B71-B3AA9663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Schrödinger Method - Benchmarks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B354B-DCD9-8D4B-160C-73C41A45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D8C95-5C77-CA9B-87C6-18630FE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FE5698-FD54-3AFD-3923-94CE6EF5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pcircuit">
            <a:extLst>
              <a:ext uri="{FF2B5EF4-FFF2-40B4-BE49-F238E27FC236}">
                <a16:creationId xmlns:a16="http://schemas.microsoft.com/office/drawing/2014/main" id="{982D5DCE-FE75-9371-1E1A-3FD4F3D044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01"/>
          <a:stretch/>
        </p:blipFill>
        <p:spPr bwMode="auto">
          <a:xfrm>
            <a:off x="6649506" y="2142158"/>
            <a:ext cx="4872570" cy="379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E3BA0F7-85B9-D2B5-30C1-4B96709E9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507" y="1948084"/>
            <a:ext cx="5708952" cy="3807968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6D94F60-32F8-29DF-30B8-A0329D57176E}"/>
              </a:ext>
            </a:extLst>
          </p:cNvPr>
          <p:cNvCxnSpPr>
            <a:cxnSpLocks/>
          </p:cNvCxnSpPr>
          <p:nvPr/>
        </p:nvCxnSpPr>
        <p:spPr>
          <a:xfrm>
            <a:off x="7429500" y="3763962"/>
            <a:ext cx="295275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3A5667A0-D98B-0DB1-C166-BB6671945872}"/>
              </a:ext>
            </a:extLst>
          </p:cNvPr>
          <p:cNvSpPr txBox="1"/>
          <p:nvPr/>
        </p:nvSpPr>
        <p:spPr>
          <a:xfrm>
            <a:off x="7305222" y="1715025"/>
            <a:ext cx="4518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 action="ppaction://hlinkfile"/>
              </a:rPr>
              <a:t>github.com/</a:t>
            </a:r>
            <a:r>
              <a:rPr lang="en-US" dirty="0" err="1">
                <a:hlinkClick r:id="rId4" action="ppaction://hlinkfile"/>
              </a:rPr>
              <a:t>yardstiq</a:t>
            </a:r>
            <a:r>
              <a:rPr lang="en-US" dirty="0">
                <a:hlinkClick r:id="rId4" action="ppaction://hlinkfile"/>
              </a:rPr>
              <a:t>/quantum-benchmarks</a:t>
            </a:r>
            <a:endParaRPr lang="en-US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E25102A-2EDD-C379-4ECB-43CC8E8B1E38}"/>
              </a:ext>
            </a:extLst>
          </p:cNvPr>
          <p:cNvCxnSpPr>
            <a:cxnSpLocks/>
          </p:cNvCxnSpPr>
          <p:nvPr/>
        </p:nvCxnSpPr>
        <p:spPr>
          <a:xfrm>
            <a:off x="10382250" y="3768725"/>
            <a:ext cx="0" cy="1579563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51107D17-362D-8C56-CD79-276A72733793}"/>
              </a:ext>
            </a:extLst>
          </p:cNvPr>
          <p:cNvCxnSpPr>
            <a:cxnSpLocks/>
          </p:cNvCxnSpPr>
          <p:nvPr/>
        </p:nvCxnSpPr>
        <p:spPr>
          <a:xfrm>
            <a:off x="8642802" y="4421981"/>
            <a:ext cx="0" cy="92630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D0CB8EA-1850-0F12-3786-9A8A43DF903E}"/>
              </a:ext>
            </a:extLst>
          </p:cNvPr>
          <p:cNvCxnSpPr>
            <a:cxnSpLocks/>
          </p:cNvCxnSpPr>
          <p:nvPr/>
        </p:nvCxnSpPr>
        <p:spPr>
          <a:xfrm>
            <a:off x="7429500" y="4693446"/>
            <a:ext cx="17698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B745EC5-F414-2793-2BED-FF8ABB0B137A}"/>
              </a:ext>
            </a:extLst>
          </p:cNvPr>
          <p:cNvCxnSpPr>
            <a:cxnSpLocks/>
          </p:cNvCxnSpPr>
          <p:nvPr/>
        </p:nvCxnSpPr>
        <p:spPr>
          <a:xfrm>
            <a:off x="7606482" y="4693446"/>
            <a:ext cx="0" cy="654842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52C39ACE-3885-70F8-E251-0B2F81270E19}"/>
              </a:ext>
            </a:extLst>
          </p:cNvPr>
          <p:cNvCxnSpPr>
            <a:cxnSpLocks/>
          </p:cNvCxnSpPr>
          <p:nvPr/>
        </p:nvCxnSpPr>
        <p:spPr>
          <a:xfrm>
            <a:off x="7429500" y="4421981"/>
            <a:ext cx="121330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Stern: 5 Zacken 34">
            <a:extLst>
              <a:ext uri="{FF2B5EF4-FFF2-40B4-BE49-F238E27FC236}">
                <a16:creationId xmlns:a16="http://schemas.microsoft.com/office/drawing/2014/main" id="{384267A5-7501-5C27-E13F-8463037B8CA1}"/>
              </a:ext>
            </a:extLst>
          </p:cNvPr>
          <p:cNvSpPr/>
          <p:nvPr/>
        </p:nvSpPr>
        <p:spPr>
          <a:xfrm>
            <a:off x="8563201" y="4353805"/>
            <a:ext cx="159201" cy="136352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ern: 5 Zacken 35">
            <a:extLst>
              <a:ext uri="{FF2B5EF4-FFF2-40B4-BE49-F238E27FC236}">
                <a16:creationId xmlns:a16="http://schemas.microsoft.com/office/drawing/2014/main" id="{2E4B92B9-4D9F-5E06-C289-7B1FD34379E4}"/>
              </a:ext>
            </a:extLst>
          </p:cNvPr>
          <p:cNvSpPr/>
          <p:nvPr/>
        </p:nvSpPr>
        <p:spPr>
          <a:xfrm>
            <a:off x="7526881" y="4625269"/>
            <a:ext cx="159201" cy="136352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ern: 5 Zacken 36">
            <a:extLst>
              <a:ext uri="{FF2B5EF4-FFF2-40B4-BE49-F238E27FC236}">
                <a16:creationId xmlns:a16="http://schemas.microsoft.com/office/drawing/2014/main" id="{6099D00D-F1C9-BADB-67CC-E11636CF3AB7}"/>
              </a:ext>
            </a:extLst>
          </p:cNvPr>
          <p:cNvSpPr/>
          <p:nvPr/>
        </p:nvSpPr>
        <p:spPr>
          <a:xfrm>
            <a:off x="10302650" y="3702929"/>
            <a:ext cx="159201" cy="136352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21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61ED8-5691-4DF9-10AE-15BF87CB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Feynman Method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156C9-AF98-23F8-ADC4-0DAE887E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0169F1-ACF0-7F55-0E66-58451524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4699F2-A9B4-4079-47A9-418A6BE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55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61ED8-5691-4DF9-10AE-15BF87CB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Feynman Method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156C9-AF98-23F8-ADC4-0DAE887E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0169F1-ACF0-7F55-0E66-58451524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4699F2-A9B4-4079-47A9-418A6BE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17</a:t>
            </a:fld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CC559F5-1BDF-488A-A7BE-3F1C6D957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441" y="2921420"/>
            <a:ext cx="3879273" cy="1143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1E71AC-5350-ADF7-1D25-5FDF3898F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4" y="4962367"/>
            <a:ext cx="4302422" cy="2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1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61ED8-5691-4DF9-10AE-15BF87CB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Feynman Method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DD9A2B0-841D-5E73-64A6-26C09B95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8275" y="2837426"/>
            <a:ext cx="6433705" cy="125556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5156C9-AF98-23F8-ADC4-0DAE887E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0169F1-ACF0-7F55-0E66-58451524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4699F2-A9B4-4079-47A9-418A6BE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18</a:t>
            </a:fld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387DB1-FD03-4B4D-431F-6398B8FEB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441" y="2921420"/>
            <a:ext cx="3879273" cy="1143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D174D0-506C-5BA4-E485-0BAAF3641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14" y="4962367"/>
            <a:ext cx="4302422" cy="271148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FEF0304-8F36-5172-F6BB-E5723538697F}"/>
              </a:ext>
            </a:extLst>
          </p:cNvPr>
          <p:cNvGrpSpPr/>
          <p:nvPr/>
        </p:nvGrpSpPr>
        <p:grpSpPr>
          <a:xfrm>
            <a:off x="5359399" y="4868623"/>
            <a:ext cx="6099183" cy="550937"/>
            <a:chOff x="5396311" y="4754323"/>
            <a:chExt cx="6099183" cy="55093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68912A4-4A9E-90B2-9543-F559D9807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4019" b="29317"/>
            <a:stretch/>
          </p:blipFill>
          <p:spPr>
            <a:xfrm>
              <a:off x="5396313" y="4785715"/>
              <a:ext cx="1584632" cy="519545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F6827BA-98D2-3603-63C3-1D015E2F0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326"/>
            <a:stretch/>
          </p:blipFill>
          <p:spPr>
            <a:xfrm>
              <a:off x="5396311" y="4754323"/>
              <a:ext cx="6099183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60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2FCB6-307C-7888-6C3C-42D19552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Schrödinger-Feynman Method</a:t>
            </a:r>
            <a:endParaRPr lang="en-US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E65D034-D925-7777-CDF8-9453012A7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4B4F6642-C449-CB0B-7877-D7FA7A67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1E7F0C1-BEE9-184B-51C3-5BFC389A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19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349E7D9-E4D8-B040-37DA-518994993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8786" y="2332338"/>
            <a:ext cx="2479649" cy="23379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69A39A-DCC0-944C-6FB5-30752AF00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86" y="4962600"/>
            <a:ext cx="2695141" cy="271148"/>
          </a:xfrm>
          <a:prstGeom prst="rect">
            <a:avLst/>
          </a:prstGeom>
        </p:spPr>
      </p:pic>
      <p:pic>
        <p:nvPicPr>
          <p:cNvPr id="17" name="Inhaltsplatzhalter 7">
            <a:extLst>
              <a:ext uri="{FF2B5EF4-FFF2-40B4-BE49-F238E27FC236}">
                <a16:creationId xmlns:a16="http://schemas.microsoft.com/office/drawing/2014/main" id="{362D9C11-0B7E-6165-4444-7578D2637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8275" y="2837426"/>
            <a:ext cx="6433705" cy="1255568"/>
          </a:xfr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DCA739A-A22C-11EA-BB7C-2DAA9FB2763E}"/>
              </a:ext>
            </a:extLst>
          </p:cNvPr>
          <p:cNvGrpSpPr/>
          <p:nvPr/>
        </p:nvGrpSpPr>
        <p:grpSpPr>
          <a:xfrm>
            <a:off x="5359399" y="4868623"/>
            <a:ext cx="6099183" cy="550937"/>
            <a:chOff x="5396311" y="4754323"/>
            <a:chExt cx="6099183" cy="550937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4B9BC028-3C53-7429-4EBF-41B2E6F35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4019" b="29317"/>
            <a:stretch/>
          </p:blipFill>
          <p:spPr>
            <a:xfrm>
              <a:off x="5396313" y="4785715"/>
              <a:ext cx="1584632" cy="51954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35A31B60-5ED8-929A-D458-FD1568D07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326"/>
            <a:stretch/>
          </p:blipFill>
          <p:spPr>
            <a:xfrm>
              <a:off x="5396311" y="4754323"/>
              <a:ext cx="6099183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74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FB18FE-6465-1000-64FC-2C26179D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I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03CB7-129B-9BD2-6491-5487039F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endParaRPr lang="de-DE" dirty="0"/>
          </a:p>
          <a:p>
            <a:pPr lvl="1"/>
            <a:r>
              <a:rPr lang="de-DE" dirty="0" err="1"/>
              <a:t>Verifying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near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quantum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  <a:p>
            <a:pPr lvl="1"/>
            <a:r>
              <a:rPr lang="de-DE" dirty="0"/>
              <a:t>Larger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simulations</a:t>
            </a:r>
            <a:endParaRPr lang="de-DE" dirty="0"/>
          </a:p>
          <a:p>
            <a:pPr lvl="1"/>
            <a:r>
              <a:rPr lang="en-US" dirty="0"/>
              <a:t>Test noise resilience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Julia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Contribute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C8429-4EE4-BCDD-4789-595FDCF3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FD4296-FD4E-004C-7AC9-45E337ED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2AE98A-01F3-2617-44B6-D591D12E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26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2FCB6-307C-7888-6C3C-42D19552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Schrödinger-Feynman Method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668D0F3-6647-EAC5-D853-295BE1018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37900" y="2348082"/>
            <a:ext cx="3440020" cy="2322211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E65D034-D925-7777-CDF8-9453012A7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4B4F6642-C449-CB0B-7877-D7FA7A67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1E7F0C1-BEE9-184B-51C3-5BFC389A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7BCDC8-A3D7-40A1-633D-F9E65C20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88786" y="2332338"/>
            <a:ext cx="2479649" cy="23379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9F5C6D0-1E2A-5050-587F-F634E8A8E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86" y="4962600"/>
            <a:ext cx="2695141" cy="2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2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2FCB6-307C-7888-6C3C-42D19552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Schrödinger-Feynman Method</a:t>
            </a:r>
            <a:endParaRPr lang="en-US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E65D034-D925-7777-CDF8-9453012A7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4B4F6642-C449-CB0B-7877-D7FA7A67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1E7F0C1-BEE9-184B-51C3-5BFC389A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17BCDC8-A3D7-40A1-633D-F9E65C208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8786" y="2332338"/>
            <a:ext cx="2479649" cy="233795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628958C-ECDA-BE89-AB18-3DC8F8073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49482" y="2348082"/>
            <a:ext cx="3416855" cy="232221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A24E1B-55FB-AAB1-D252-692EF1010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86" y="4962600"/>
            <a:ext cx="2695141" cy="2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1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2FCB6-307C-7888-6C3C-42D19552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Schrödinger-Feynman Method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179486-6E38-D583-69AD-D6CACEF9C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8786" y="2332338"/>
            <a:ext cx="2479649" cy="2337955"/>
          </a:xfrm>
          <a:prstGeom prst="rect">
            <a:avLst/>
          </a:prstGeom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E65D034-D925-7777-CDF8-9453012A7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4B4F6642-C449-CB0B-7877-D7FA7A67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1E7F0C1-BEE9-184B-51C3-5BFC389A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22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99FF4A-993C-2786-7AF7-4B279962D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9243" y="2483826"/>
            <a:ext cx="7077555" cy="21254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D9278EB-965D-19EC-5D26-D29FEE920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86" y="4962600"/>
            <a:ext cx="2695141" cy="2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18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66F77-D64B-CE9D-0A07-194CB1E8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6"/>
            <a:ext cx="10515600" cy="1325563"/>
          </a:xfrm>
        </p:spPr>
        <p:txBody>
          <a:bodyPr/>
          <a:lstStyle/>
          <a:p>
            <a:r>
              <a:rPr lang="de-DE" dirty="0"/>
              <a:t>The S-F Method - Benchmarks</a:t>
            </a:r>
            <a:endParaRPr lang="en-US" dirty="0"/>
          </a:p>
        </p:txBody>
      </p:sp>
      <p:sp>
        <p:nvSpPr>
          <p:cNvPr id="49" name="Datumsplatzhalter 48">
            <a:extLst>
              <a:ext uri="{FF2B5EF4-FFF2-40B4-BE49-F238E27FC236}">
                <a16:creationId xmlns:a16="http://schemas.microsoft.com/office/drawing/2014/main" id="{6762C33A-C0BC-A9CB-1119-5B992445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0" name="Fußzeilenplatzhalter 49">
            <a:extLst>
              <a:ext uri="{FF2B5EF4-FFF2-40B4-BE49-F238E27FC236}">
                <a16:creationId xmlns:a16="http://schemas.microsoft.com/office/drawing/2014/main" id="{CD2B5383-13AE-A153-80B8-B5ACF6498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51" name="Foliennummernplatzhalter 50">
            <a:extLst>
              <a:ext uri="{FF2B5EF4-FFF2-40B4-BE49-F238E27FC236}">
                <a16:creationId xmlns:a16="http://schemas.microsoft.com/office/drawing/2014/main" id="{8DB7A96D-1CBE-744E-4F9B-9A9E158A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23</a:t>
            </a:fld>
            <a:endParaRPr lang="en-US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B7F3FB5-B0FB-EA37-DCF7-EDAD230EFCF7}"/>
              </a:ext>
            </a:extLst>
          </p:cNvPr>
          <p:cNvGrpSpPr/>
          <p:nvPr/>
        </p:nvGrpSpPr>
        <p:grpSpPr>
          <a:xfrm>
            <a:off x="2867025" y="1723389"/>
            <a:ext cx="6457950" cy="4095750"/>
            <a:chOff x="2867025" y="1723389"/>
            <a:chExt cx="6457950" cy="40957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CD98481D-8FCF-1360-4C5B-53E36489B1FB}"/>
                    </a:ext>
                  </a:extLst>
                </p:cNvPr>
                <p:cNvSpPr txBox="1"/>
                <p:nvPr/>
              </p:nvSpPr>
              <p:spPr>
                <a:xfrm>
                  <a:off x="8470226" y="4770867"/>
                  <a:ext cx="579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CD98481D-8FCF-1360-4C5B-53E36489B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226" y="4770867"/>
                  <a:ext cx="579197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8421" r="-1157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C369048D-4ECE-AA58-3FDB-75BAE41D3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7025" y="1723389"/>
              <a:ext cx="6457950" cy="4095750"/>
            </a:xfrm>
            <a:prstGeom prst="rect">
              <a:avLst/>
            </a:prstGeom>
          </p:spPr>
        </p:pic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EF4A4C09-A0CB-4048-19A0-C38BDFCA356B}"/>
                </a:ext>
              </a:extLst>
            </p:cNvPr>
            <p:cNvSpPr/>
            <p:nvPr/>
          </p:nvSpPr>
          <p:spPr>
            <a:xfrm rot="5400000">
              <a:off x="5820757" y="4339342"/>
              <a:ext cx="213064" cy="1247567"/>
            </a:xfrm>
            <a:prstGeom prst="rightBrace">
              <a:avLst/>
            </a:prstGeom>
            <a:ln w="19050">
              <a:solidFill>
                <a:srgbClr val="119A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2548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D64B-3BD9-1878-EBAA-DD99664F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S-F Method - Benchmarks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908ADE7-403C-6E6F-D464-FAEF80DF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8007263-2B57-3A4B-97AE-F80E0308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83FBE12-864F-4A39-D0F9-310BD4F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24</a:t>
            </a:fld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6D02A71-211D-09B5-7633-F15EE8322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2077" y="1753300"/>
            <a:ext cx="6279847" cy="41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7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5AF43-101E-750B-F146-8A24462F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S-F Method - </a:t>
            </a:r>
            <a:r>
              <a:rPr lang="de-DE" dirty="0" err="1"/>
              <a:t>Optimizing</a:t>
            </a:r>
            <a:r>
              <a:rPr lang="de-DE" dirty="0"/>
              <a:t> Memory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C0CD9C-EC9A-3F8D-C1BC-CDA31299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BE0AD14-318A-103A-0514-2292445F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9790F78-9BDC-45BA-FB82-9616B50E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25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7BD90A3-3B6F-2119-3CC8-23DC67677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7067" y="1760140"/>
            <a:ext cx="987566" cy="374273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58E98AD-983A-8609-3A9F-F2BEB190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08" y="2955441"/>
            <a:ext cx="718705" cy="20842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8ED17D7-0AD1-BFDF-085E-018DBEC33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10" y="3527294"/>
            <a:ext cx="808543" cy="20842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202E0B6-0A9D-1441-56A3-EC2905E1C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78" y="4078296"/>
            <a:ext cx="1049309" cy="24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5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5AF43-101E-750B-F146-8A24462F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S-F Method - </a:t>
            </a:r>
            <a:r>
              <a:rPr lang="de-DE" dirty="0" err="1"/>
              <a:t>Optimizing</a:t>
            </a:r>
            <a:r>
              <a:rPr lang="de-DE" dirty="0"/>
              <a:t> Memory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C0CD9C-EC9A-3F8D-C1BC-CDA31299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BE0AD14-318A-103A-0514-2292445F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9790F78-9BDC-45BA-FB82-9616B50E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26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82135B-A904-2DBF-E571-0E22B7CF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032" y="1760140"/>
            <a:ext cx="4379783" cy="62455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7BD90A3-3B6F-2119-3CC8-23DC67677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7067" y="1760140"/>
            <a:ext cx="987566" cy="37427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FC5B089-96E2-98A4-0EC9-F17BB96DC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08" y="2955441"/>
            <a:ext cx="718705" cy="2084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74E9A9A-D4C6-537A-D729-39CF1F4D9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10" y="3527294"/>
            <a:ext cx="808543" cy="20842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93DE17B-71C5-CBFE-5F31-3446A524D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8" y="4078296"/>
            <a:ext cx="1049309" cy="24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04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5AF43-101E-750B-F146-8A24462F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S-F Method - </a:t>
            </a:r>
            <a:r>
              <a:rPr lang="de-DE" dirty="0" err="1"/>
              <a:t>Optimizing</a:t>
            </a:r>
            <a:r>
              <a:rPr lang="de-DE" dirty="0"/>
              <a:t> Memory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A04DDA-8314-EAD8-FF66-7B039ED4E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8354" y="2683583"/>
            <a:ext cx="4723141" cy="3147827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C0CD9C-EC9A-3F8D-C1BC-CDA31299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BE0AD14-318A-103A-0514-2292445F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9790F78-9BDC-45BA-FB82-9616B50E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27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82135B-A904-2DBF-E571-0E22B7CF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32" y="1760140"/>
            <a:ext cx="4379783" cy="62455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7BD90A3-3B6F-2119-3CC8-23DC67677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7067" y="1760140"/>
            <a:ext cx="987566" cy="374273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C30C080-92D9-4BFE-3445-51896922C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08" y="2955441"/>
            <a:ext cx="718705" cy="20842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864F531-4665-1A4E-1944-99F7A0785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10" y="3527294"/>
            <a:ext cx="808543" cy="2084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9328920-288D-4504-F58C-7085E210C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78" y="4078296"/>
            <a:ext cx="1049309" cy="24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6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D64B-3BD9-1878-EBAA-DD99664F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S-F Method - </a:t>
            </a:r>
            <a:r>
              <a:rPr lang="de-DE" dirty="0" err="1"/>
              <a:t>Optimizing</a:t>
            </a:r>
            <a:r>
              <a:rPr lang="de-DE" dirty="0"/>
              <a:t> Memory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908ADE7-403C-6E6F-D464-FAEF80DF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8007263-2B57-3A4B-97AE-F80E0308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83FBE12-864F-4A39-D0F9-310BD4F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28</a:t>
            </a:fld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6D02A71-211D-09B5-7633-F15EE8322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2077" y="1753300"/>
            <a:ext cx="6279847" cy="41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9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D64B-3BD9-1878-EBAA-DD99664F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S-F Method - </a:t>
            </a:r>
            <a:r>
              <a:rPr lang="de-DE" dirty="0" err="1"/>
              <a:t>Optimizing</a:t>
            </a:r>
            <a:r>
              <a:rPr lang="de-DE" dirty="0"/>
              <a:t> Memory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908ADE7-403C-6E6F-D464-FAEF80DF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8007263-2B57-3A4B-97AE-F80E0308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83FBE12-864F-4A39-D0F9-310BD4F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29</a:t>
            </a:fld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6D02A71-211D-09B5-7633-F15EE8322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2077" y="1753300"/>
            <a:ext cx="6279846" cy="41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2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BE85F0A-6846-1B2A-0085-DECDCAF33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511" y="2004231"/>
            <a:ext cx="8690578" cy="2698725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D20DD73-4AC4-6809-E1FE-6B5032EB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3E0322E-01F7-01BB-8043-A61CBC95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02BAFEC-5395-C5C9-8CB5-58BB3BE0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3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722D47-C587-1C8C-9B45-3F54F615208C}"/>
              </a:ext>
            </a:extLst>
          </p:cNvPr>
          <p:cNvSpPr txBox="1"/>
          <p:nvPr/>
        </p:nvSpPr>
        <p:spPr>
          <a:xfrm>
            <a:off x="5106729" y="470295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71130"/>
                </a:solidFill>
              </a:rPr>
              <a:t>arXiv:1807.10749</a:t>
            </a:r>
          </a:p>
        </p:txBody>
      </p:sp>
    </p:spTree>
    <p:extLst>
      <p:ext uri="{BB962C8B-B14F-4D97-AF65-F5344CB8AC3E}">
        <p14:creationId xmlns:p14="http://schemas.microsoft.com/office/powerpoint/2010/main" val="1616157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D64B-3BD9-1878-EBAA-DD99664F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S-F Method - </a:t>
            </a:r>
            <a:r>
              <a:rPr lang="de-DE" dirty="0" err="1"/>
              <a:t>Optimizing</a:t>
            </a:r>
            <a:r>
              <a:rPr lang="de-DE" dirty="0"/>
              <a:t> Memory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908ADE7-403C-6E6F-D464-FAEF80DF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8007263-2B57-3A4B-97AE-F80E0308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83FBE12-864F-4A39-D0F9-310BD4F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30</a:t>
            </a:fld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6D02A71-211D-09B5-7633-F15EE8322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2077" y="1753300"/>
            <a:ext cx="6279846" cy="41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80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9BD64B-3BD9-1878-EBAA-DD99664F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S-F Method - </a:t>
            </a:r>
            <a:r>
              <a:rPr lang="de-DE" dirty="0" err="1"/>
              <a:t>Optimizing</a:t>
            </a:r>
            <a:r>
              <a:rPr lang="de-DE" dirty="0"/>
              <a:t> Memory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908ADE7-403C-6E6F-D464-FAEF80DF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8007263-2B57-3A4B-97AE-F80E0308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83FBE12-864F-4A39-D0F9-310BD4F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31</a:t>
            </a:fld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6D02A71-211D-09B5-7633-F15EE8322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2077" y="1753300"/>
            <a:ext cx="6279845" cy="41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20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67E1B-8C54-52ED-CE62-1719789E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E404-3B10-20CF-664A-D5D781E1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B796FF-B0A3-B92D-37F3-B69BE423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A5BCEE-5ABF-EE1F-571B-E7A854ED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32</a:t>
            </a:fld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DAD9EA3-43E3-DCD1-E19B-3BBE8CC9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43" y="5355991"/>
            <a:ext cx="5445813" cy="708904"/>
          </a:xfrm>
          <a:prstGeom prst="rect">
            <a:avLst/>
          </a:prstGeom>
        </p:spPr>
      </p:pic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6346E3D7-B203-16DF-2A11-C21F19349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992" y="2254662"/>
            <a:ext cx="1114425" cy="2809875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BE70EDC-EBDF-E9F8-59B2-51FB249B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4315" y="2254662"/>
            <a:ext cx="923925" cy="280987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7754FBB-4485-C87E-7150-BEBC6F62D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097" y="3484532"/>
            <a:ext cx="525203" cy="35013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15EDC83-C473-9956-F215-300F6783A053}"/>
              </a:ext>
            </a:extLst>
          </p:cNvPr>
          <p:cNvGrpSpPr/>
          <p:nvPr/>
        </p:nvGrpSpPr>
        <p:grpSpPr>
          <a:xfrm>
            <a:off x="2784361" y="2230629"/>
            <a:ext cx="190500" cy="2510239"/>
            <a:chOff x="2784361" y="2230629"/>
            <a:chExt cx="190500" cy="2510239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928460ED-A320-5AF1-1102-446A423F2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11931" y="2230629"/>
              <a:ext cx="104775" cy="276225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B2BBCA7E-1700-E34D-68DE-0079E82D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84361" y="2892182"/>
              <a:ext cx="171450" cy="36195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CAE153A-A139-2699-8487-372ACB65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84361" y="3712820"/>
              <a:ext cx="190500" cy="29527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C732423-A28B-4811-F7B3-A185540E3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04677" y="4445593"/>
              <a:ext cx="85725" cy="295275"/>
            </a:xfrm>
            <a:prstGeom prst="rect">
              <a:avLst/>
            </a:prstGeom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D7C6867-B77D-AC3A-363D-B7BC28C42929}"/>
              </a:ext>
            </a:extLst>
          </p:cNvPr>
          <p:cNvGrpSpPr/>
          <p:nvPr/>
        </p:nvGrpSpPr>
        <p:grpSpPr>
          <a:xfrm>
            <a:off x="5336015" y="2232027"/>
            <a:ext cx="190500" cy="2510239"/>
            <a:chOff x="2784361" y="2230629"/>
            <a:chExt cx="190500" cy="2510239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91F330E-D5BA-FAB3-79EE-291D75D88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11931" y="2230629"/>
              <a:ext cx="104775" cy="276225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2FFE324-0908-AE2D-693E-04C359681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84361" y="2892182"/>
              <a:ext cx="171450" cy="36195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EC083FB-3132-930C-1BE2-2C8D0AEA8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84361" y="3712820"/>
              <a:ext cx="190500" cy="295275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83845F41-09F4-CF4C-CF07-2783A4EA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04677" y="4445593"/>
              <a:ext cx="85725" cy="295275"/>
            </a:xfrm>
            <a:prstGeom prst="rect">
              <a:avLst/>
            </a:prstGeom>
          </p:spPr>
        </p:pic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0CDBFBB4-C095-C7A6-43C7-D7B46051DE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6132" y="2820214"/>
            <a:ext cx="149497" cy="16734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CC75C27-F264-DF25-C768-65B987E643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66133" y="3574665"/>
            <a:ext cx="149497" cy="1673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9E53A9C-3602-52B2-D4D7-FDE70C17CF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6134" y="4327099"/>
            <a:ext cx="149497" cy="1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15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67E1B-8C54-52ED-CE62-1719789E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E404-3B10-20CF-664A-D5D781E1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B796FF-B0A3-B92D-37F3-B69BE423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A5BCEE-5ABF-EE1F-571B-E7A854ED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BC4D463-F567-ABC4-D693-4FD78CE8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9938" y="2254662"/>
            <a:ext cx="1857375" cy="28098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AD9EA3-43E3-DCD1-E19B-3BBE8CC93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43" y="5355991"/>
            <a:ext cx="5445813" cy="708904"/>
          </a:xfrm>
          <a:prstGeom prst="rect">
            <a:avLst/>
          </a:prstGeom>
        </p:spPr>
      </p:pic>
      <p:pic>
        <p:nvPicPr>
          <p:cNvPr id="15" name="Inhaltsplatzhalter 7">
            <a:extLst>
              <a:ext uri="{FF2B5EF4-FFF2-40B4-BE49-F238E27FC236}">
                <a16:creationId xmlns:a16="http://schemas.microsoft.com/office/drawing/2014/main" id="{1B8D6FE7-B2A7-743B-5596-39F3FC1B4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3992" y="2254662"/>
            <a:ext cx="1114425" cy="2809875"/>
          </a:xfr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9709659-74D0-7192-1E7F-B2CFEF611E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4315" y="2254662"/>
            <a:ext cx="923925" cy="28098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563BE9D-3CD7-8E06-A065-579B89AF1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6097" y="3484532"/>
            <a:ext cx="525203" cy="350134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36E1826-9B83-7844-8BA6-FAABFF0B3240}"/>
              </a:ext>
            </a:extLst>
          </p:cNvPr>
          <p:cNvGrpSpPr/>
          <p:nvPr/>
        </p:nvGrpSpPr>
        <p:grpSpPr>
          <a:xfrm>
            <a:off x="2784361" y="2230629"/>
            <a:ext cx="190500" cy="2510239"/>
            <a:chOff x="2784361" y="2230629"/>
            <a:chExt cx="190500" cy="2510239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F87613FD-0A38-BB17-287C-ED7BEB32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11931" y="2230629"/>
              <a:ext cx="104775" cy="27622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C01E6-90A4-B3F1-DD7C-7C2435230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84361" y="2892182"/>
              <a:ext cx="171450" cy="36195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7EA6F9A-5FD0-0CEE-4718-DB8F7FFC9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84361" y="3712820"/>
              <a:ext cx="190500" cy="29527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D11D9F60-31BA-EEF4-F63A-F026943B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804677" y="4445593"/>
              <a:ext cx="85725" cy="295275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975286-A942-A936-3A08-D008B99E6199}"/>
              </a:ext>
            </a:extLst>
          </p:cNvPr>
          <p:cNvGrpSpPr/>
          <p:nvPr/>
        </p:nvGrpSpPr>
        <p:grpSpPr>
          <a:xfrm>
            <a:off x="5336015" y="2232027"/>
            <a:ext cx="190500" cy="2510239"/>
            <a:chOff x="2784361" y="2230629"/>
            <a:chExt cx="190500" cy="2510239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C0EFE9E-8CC4-7A7B-C8F0-19EC84ABD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11931" y="2230629"/>
              <a:ext cx="104775" cy="276225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9EC243F-E3B5-14E1-3BFC-06577ABEA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84361" y="2892182"/>
              <a:ext cx="171450" cy="36195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8595B01F-498C-FE26-1A35-2287D264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84361" y="3712820"/>
              <a:ext cx="190500" cy="29527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7A9CD33E-A09F-E9DC-9190-90FCD49B8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804677" y="4445593"/>
              <a:ext cx="85725" cy="295275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9832795F-2FA9-8704-7FD1-2F860D9AFC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6132" y="2820214"/>
            <a:ext cx="149497" cy="1673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DFE9366-F639-7E6B-3EE9-C91223A5830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66133" y="3574665"/>
            <a:ext cx="149497" cy="16734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09C1819-37A0-DAD3-A942-DBA80573E7B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66134" y="4327099"/>
            <a:ext cx="149497" cy="1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18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67E1B-8C54-52ED-CE62-1719789E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16665C6-51F7-6728-BBC1-9797D2E0A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3992" y="2254662"/>
            <a:ext cx="1114425" cy="280987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E404-3B10-20CF-664A-D5D781E1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B796FF-B0A3-B92D-37F3-B69BE423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A5BCEE-5ABF-EE1F-571B-E7A854ED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34</a:t>
            </a:fld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150A59D-8121-EA1D-A5A1-B3AC51678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4315" y="2254662"/>
            <a:ext cx="923925" cy="28098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AD9EA3-43E3-DCD1-E19B-3BBE8CC93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343" y="5355991"/>
            <a:ext cx="5445813" cy="70890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F4EFAF7-8B89-1D5A-5974-E79203C437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0864" y="2254662"/>
            <a:ext cx="942975" cy="28098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37893B-19D7-3647-444A-15FCD79509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6097" y="3484532"/>
            <a:ext cx="525203" cy="350134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86A6B69-A9D4-87F8-E0CD-3F211DB3C811}"/>
              </a:ext>
            </a:extLst>
          </p:cNvPr>
          <p:cNvGrpSpPr/>
          <p:nvPr/>
        </p:nvGrpSpPr>
        <p:grpSpPr>
          <a:xfrm>
            <a:off x="2784361" y="2230629"/>
            <a:ext cx="190500" cy="2510239"/>
            <a:chOff x="2784361" y="2230629"/>
            <a:chExt cx="190500" cy="2510239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3F5AA0AC-3C65-ED0D-A8D8-18F880EFE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11931" y="2230629"/>
              <a:ext cx="104775" cy="27622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B894F04A-CAD0-C6B1-0568-373A6B28B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84361" y="2892182"/>
              <a:ext cx="171450" cy="361950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5682EBB-5631-905D-6E41-1AA3EF7B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84361" y="3712820"/>
              <a:ext cx="190500" cy="295275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245E4556-18CE-9FBE-2BE1-7976DFD5F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804677" y="4445593"/>
              <a:ext cx="85725" cy="295275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E5F7208-B155-5312-4CC2-55CEA185B3DF}"/>
              </a:ext>
            </a:extLst>
          </p:cNvPr>
          <p:cNvGrpSpPr/>
          <p:nvPr/>
        </p:nvGrpSpPr>
        <p:grpSpPr>
          <a:xfrm>
            <a:off x="5336015" y="2232027"/>
            <a:ext cx="190500" cy="2510239"/>
            <a:chOff x="2784361" y="2230629"/>
            <a:chExt cx="190500" cy="2510239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D3A3427-E969-8902-3566-E9880AD91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11931" y="2230629"/>
              <a:ext cx="104775" cy="276225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5BED5920-9A39-E276-0D2D-8F1CCBD73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84361" y="2892182"/>
              <a:ext cx="171450" cy="361950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99E88422-E0D6-5733-EC7C-5E2249C74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84361" y="3712820"/>
              <a:ext cx="190500" cy="295275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BC01BE9B-9BB1-74AA-DDFF-5E14EB47F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804677" y="4445593"/>
              <a:ext cx="85725" cy="295275"/>
            </a:xfrm>
            <a:prstGeom prst="rect">
              <a:avLst/>
            </a:prstGeom>
          </p:spPr>
        </p:pic>
      </p:grpSp>
      <p:pic>
        <p:nvPicPr>
          <p:cNvPr id="33" name="Grafik 32">
            <a:extLst>
              <a:ext uri="{FF2B5EF4-FFF2-40B4-BE49-F238E27FC236}">
                <a16:creationId xmlns:a16="http://schemas.microsoft.com/office/drawing/2014/main" id="{CD311796-198E-FEB6-5EE7-C3878B5467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6132" y="2820214"/>
            <a:ext cx="149497" cy="16734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CA8C108-685E-AD27-3EEB-E3624CE39DE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66133" y="3574665"/>
            <a:ext cx="149497" cy="16734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E100A1B0-A903-2B73-037B-0F955211967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66134" y="4327099"/>
            <a:ext cx="149497" cy="167346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F856379C-26B0-3CD8-4278-EC0DEF9D613E}"/>
              </a:ext>
            </a:extLst>
          </p:cNvPr>
          <p:cNvSpPr txBox="1"/>
          <p:nvPr/>
        </p:nvSpPr>
        <p:spPr>
          <a:xfrm>
            <a:off x="7714350" y="1765003"/>
            <a:ext cx="95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contract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63601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67E1B-8C54-52ED-CE62-1719789E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E404-3B10-20CF-664A-D5D781E1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B796FF-B0A3-B92D-37F3-B69BE423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A5BCEE-5ABF-EE1F-571B-E7A854ED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35</a:t>
            </a:fld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DAD9EA3-43E3-DCD1-E19B-3BBE8CC9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43" y="5355991"/>
            <a:ext cx="5445813" cy="7089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E7C61A8-017C-5ECE-E68C-8967D2A14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1421" y="2254661"/>
            <a:ext cx="923925" cy="2809875"/>
          </a:xfrm>
          <a:prstGeom prst="rect">
            <a:avLst/>
          </a:prstGeom>
        </p:spPr>
      </p:pic>
      <p:pic>
        <p:nvPicPr>
          <p:cNvPr id="16" name="Inhaltsplatzhalter 7">
            <a:extLst>
              <a:ext uri="{FF2B5EF4-FFF2-40B4-BE49-F238E27FC236}">
                <a16:creationId xmlns:a16="http://schemas.microsoft.com/office/drawing/2014/main" id="{F0CEBD8E-9D65-C091-9014-F0873BFA2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3992" y="2254662"/>
            <a:ext cx="1114425" cy="2809875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7A96243-FF26-A946-A83E-5492F0D5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4315" y="2254662"/>
            <a:ext cx="923925" cy="280987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B64249D-A90D-BA4B-838D-A495D8A94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097" y="3484532"/>
            <a:ext cx="525203" cy="350134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4476900-F3F1-2F98-583C-F0367674FFA0}"/>
              </a:ext>
            </a:extLst>
          </p:cNvPr>
          <p:cNvGrpSpPr/>
          <p:nvPr/>
        </p:nvGrpSpPr>
        <p:grpSpPr>
          <a:xfrm>
            <a:off x="2784361" y="2230629"/>
            <a:ext cx="190500" cy="2510239"/>
            <a:chOff x="2784361" y="2230629"/>
            <a:chExt cx="190500" cy="2510239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A0355A6-C210-DEC0-FA02-22A05226D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11931" y="2230629"/>
              <a:ext cx="104775" cy="27622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F72E48A-3B7C-029D-B8CB-0D76494F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84361" y="2892182"/>
              <a:ext cx="171450" cy="361950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824634C9-4673-77FE-FE2E-196BAB6B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84361" y="3712820"/>
              <a:ext cx="190500" cy="295275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79F4E37-D32E-0826-C86B-76248D544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04677" y="4445593"/>
              <a:ext cx="85725" cy="295275"/>
            </a:xfrm>
            <a:prstGeom prst="rect">
              <a:avLst/>
            </a:prstGeom>
          </p:spPr>
        </p:pic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BF746D7-0B4C-F3E9-3980-A9179094BB68}"/>
              </a:ext>
            </a:extLst>
          </p:cNvPr>
          <p:cNvGrpSpPr/>
          <p:nvPr/>
        </p:nvGrpSpPr>
        <p:grpSpPr>
          <a:xfrm>
            <a:off x="5336015" y="2232027"/>
            <a:ext cx="190500" cy="2510239"/>
            <a:chOff x="2784361" y="2230629"/>
            <a:chExt cx="190500" cy="2510239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8424D3F-6EFE-F6E1-3C6B-FF1BFDDC8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11931" y="2230629"/>
              <a:ext cx="104775" cy="276225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63B72D2-60CD-2A5A-00B4-6C470C610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84361" y="2892182"/>
              <a:ext cx="171450" cy="36195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0F50B897-679F-0670-4806-6CDF1ADA1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84361" y="3712820"/>
              <a:ext cx="190500" cy="29527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9FBA0A1D-85B4-4A4B-8D08-774E1C92A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04677" y="4445593"/>
              <a:ext cx="85725" cy="295275"/>
            </a:xfrm>
            <a:prstGeom prst="rect">
              <a:avLst/>
            </a:prstGeom>
          </p:spPr>
        </p:pic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113179-12E1-EFCE-79FE-A2ECB012F6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6132" y="2820214"/>
            <a:ext cx="149497" cy="16734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7F593A9-8B78-B795-F64B-CEAA449BD0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66133" y="3574665"/>
            <a:ext cx="149497" cy="16734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1B7946F-A02E-32D1-8C2C-8BB3DF58C0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6134" y="4327099"/>
            <a:ext cx="149497" cy="16734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E4F77F36-54AE-F2A5-A70C-6C5358A5CED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9475" y="5489515"/>
            <a:ext cx="1437409" cy="240767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7FE26875-F40A-BF75-31D2-E3AAAF8F91ED}"/>
              </a:ext>
            </a:extLst>
          </p:cNvPr>
          <p:cNvSpPr txBox="1"/>
          <p:nvPr/>
        </p:nvSpPr>
        <p:spPr>
          <a:xfrm>
            <a:off x="7911744" y="1795061"/>
            <a:ext cx="55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SVD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48000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0E05E-2A3B-C840-6765-0C2D0931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Matrix </a:t>
            </a:r>
            <a:r>
              <a:rPr lang="de-DE" dirty="0" err="1"/>
              <a:t>Product</a:t>
            </a:r>
            <a:r>
              <a:rPr lang="de-DE" dirty="0"/>
              <a:t> States - Benchmarks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E54B9D0-1A62-24D4-3F7E-A462EF97F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93A3DAF-439F-1E70-22F3-B4994AFE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68D015-28AF-9E41-FAD7-3738A2B6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36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F6F716E-7318-DFFA-B48A-1BA08708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2077" y="1753300"/>
            <a:ext cx="6279845" cy="41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34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0E05E-2A3B-C840-6765-0C2D0931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with Depth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E54B9D0-1A62-24D4-3F7E-A462EF97F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93A3DAF-439F-1E70-22F3-B4994AFE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68D015-28AF-9E41-FAD7-3738A2B6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37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F6F716E-7318-DFFA-B48A-1BA08708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2077" y="1753300"/>
            <a:ext cx="6279845" cy="418532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DF87E06-76F0-8868-A3A3-B255A94FF379}"/>
              </a:ext>
            </a:extLst>
          </p:cNvPr>
          <p:cNvSpPr txBox="1"/>
          <p:nvPr/>
        </p:nvSpPr>
        <p:spPr>
          <a:xfrm>
            <a:off x="6604794" y="5605564"/>
            <a:ext cx="123097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700" dirty="0"/>
              <a:t>at 20 </a:t>
            </a:r>
            <a:r>
              <a:rPr lang="de-DE" sz="1700" dirty="0" err="1"/>
              <a:t>qubits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85337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5AF43-101E-750B-F146-8A24462F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2D Benchmarks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C0CD9C-EC9A-3F8D-C1BC-CDA31299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BE0AD14-318A-103A-0514-2292445F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9790F78-9BDC-45BA-FB82-9616B50E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17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5AF43-101E-750B-F146-8A24462F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2D Benchmarks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C0CD9C-EC9A-3F8D-C1BC-CDA31299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BE0AD14-318A-103A-0514-2292445F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9790F78-9BDC-45BA-FB82-9616B50E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39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82135B-A904-2DBF-E571-0E22B7CF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832" y="1696640"/>
            <a:ext cx="4379783" cy="6245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F855B24-1772-061D-B103-0C40D24CE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709" y="2181493"/>
            <a:ext cx="4085582" cy="33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E5C06D8-F7B8-06E7-ECEE-51ECCD5D6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698" y="1690776"/>
            <a:ext cx="417620" cy="431542"/>
          </a:xfrm>
          <a:prstGeom prst="rect">
            <a:avLst/>
          </a:prstGeom>
        </p:spPr>
      </p:pic>
      <p:sp>
        <p:nvSpPr>
          <p:cNvPr id="47" name="Datumsplatzhalter 46">
            <a:extLst>
              <a:ext uri="{FF2B5EF4-FFF2-40B4-BE49-F238E27FC236}">
                <a16:creationId xmlns:a16="http://schemas.microsoft.com/office/drawing/2014/main" id="{B7EF0A93-8C32-50EB-7DE9-2ABC5513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48" name="Fußzeilenplatzhalter 47">
            <a:extLst>
              <a:ext uri="{FF2B5EF4-FFF2-40B4-BE49-F238E27FC236}">
                <a16:creationId xmlns:a16="http://schemas.microsoft.com/office/drawing/2014/main" id="{345A9FD2-052F-B1E1-EC65-E8A64161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29FDEBB0-6653-A29D-EAD2-0E3BED4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F89FF8-CA56-D4CE-350E-5CC11514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de-DE" dirty="0"/>
              <a:t>The Schrödinger Method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C6E44B4-C475-E68B-24F3-E98DE13F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58" y="1792823"/>
            <a:ext cx="1844902" cy="87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D384404-5F52-FF96-B02D-D70B99392086}"/>
              </a:ext>
            </a:extLst>
          </p:cNvPr>
          <p:cNvGrpSpPr/>
          <p:nvPr/>
        </p:nvGrpSpPr>
        <p:grpSpPr>
          <a:xfrm>
            <a:off x="1229599" y="3172263"/>
            <a:ext cx="3695408" cy="885825"/>
            <a:chOff x="4155573" y="2482406"/>
            <a:chExt cx="3695408" cy="88582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7793995-2D16-34FD-870F-784889840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5573" y="2482406"/>
              <a:ext cx="3543300" cy="885825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D3271C56-1112-0AC1-5C71-279C01134183}"/>
                </a:ext>
              </a:extLst>
            </p:cNvPr>
            <p:cNvCxnSpPr>
              <a:cxnSpLocks/>
            </p:cNvCxnSpPr>
            <p:nvPr/>
          </p:nvCxnSpPr>
          <p:spPr>
            <a:xfrm>
              <a:off x="7698873" y="2926098"/>
              <a:ext cx="15210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0E844385-65CB-F736-5A72-C897E0C91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720546" y="3310061"/>
            <a:ext cx="408772" cy="421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7DB601-7372-0624-30D1-AC66DE09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698" y="4835518"/>
            <a:ext cx="417620" cy="431542"/>
          </a:xfrm>
          <a:prstGeom prst="rect">
            <a:avLst/>
          </a:prstGeom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B4B42EA-1E23-E526-F143-1090AEC11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79"/>
          <a:stretch/>
        </p:blipFill>
        <p:spPr bwMode="auto">
          <a:xfrm>
            <a:off x="6799859" y="4897820"/>
            <a:ext cx="329460" cy="92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B57AE85-D273-9AF9-04A2-16D2FF77DFD6}"/>
              </a:ext>
            </a:extLst>
          </p:cNvPr>
          <p:cNvGrpSpPr/>
          <p:nvPr/>
        </p:nvGrpSpPr>
        <p:grpSpPr>
          <a:xfrm>
            <a:off x="6799858" y="3419591"/>
            <a:ext cx="1878197" cy="877454"/>
            <a:chOff x="6799858" y="3419591"/>
            <a:chExt cx="1878197" cy="877454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6A341D40-9DDA-A6C8-3169-09BF312082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657" b="74191"/>
            <a:stretch/>
          </p:blipFill>
          <p:spPr bwMode="auto">
            <a:xfrm>
              <a:off x="6799858" y="3419591"/>
              <a:ext cx="258167" cy="226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1EBE9C2B-1CD4-2901-B934-E22A186459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4"/>
            <a:stretch/>
          </p:blipFill>
          <p:spPr bwMode="auto">
            <a:xfrm>
              <a:off x="7103745" y="3419591"/>
              <a:ext cx="1574310" cy="87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9465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5AF43-101E-750B-F146-8A24462F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2D Benchmarks 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4A04DDA-8314-EAD8-FF66-7B039ED4E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2952" y="2373803"/>
            <a:ext cx="4978338" cy="3317908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7C0CD9C-EC9A-3F8D-C1BC-CDA31299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BE0AD14-318A-103A-0514-2292445F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9790F78-9BDC-45BA-FB82-9616B50E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40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82135B-A904-2DBF-E571-0E22B7CF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32" y="1696640"/>
            <a:ext cx="4379783" cy="6245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F855B24-1772-061D-B103-0C40D24CE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709" y="2181493"/>
            <a:ext cx="4085582" cy="33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15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B1F9B-442D-258F-04BA-3139038C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2D Benchmarks</a:t>
            </a:r>
            <a:endParaRPr lang="en-US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E739722A-CB20-3391-0C04-E4667C68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9979AD75-C7F2-C502-1CB7-1181A386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C77FFAE-443C-6D09-017B-6CEA32F1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41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6B8CCA3-000F-3D98-20EE-31E8AE9D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2078" y="1753300"/>
            <a:ext cx="6279843" cy="41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6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F380A-A1BE-6164-8FE9-1567F425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Finite Fidelity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8416D-5B1B-1E0C-2A63-424BE4E5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7E9FC-8B91-353B-36EA-8C933F41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AB6805-13B3-77A3-1A80-BCA63143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5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F380A-A1BE-6164-8FE9-1567F425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Finite Fidelity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8416D-5B1B-1E0C-2A63-424BE4E5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7E9FC-8B91-353B-36EA-8C933F41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AB6805-13B3-77A3-1A80-BCA63143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43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E385B4-641B-B823-A2C7-D60BE288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44" y="5181222"/>
            <a:ext cx="3712108" cy="92712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346E20-98D8-A6D4-A0AA-292F76BEB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010" y="2256695"/>
            <a:ext cx="4143376" cy="282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35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F380A-A1BE-6164-8FE9-1567F425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Finite Fidelity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8416D-5B1B-1E0C-2A63-424BE4E5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7E9FC-8B91-353B-36EA-8C933F41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AB6805-13B3-77A3-1A80-BCA63143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44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E385B4-641B-B823-A2C7-D60BE288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44" y="5181222"/>
            <a:ext cx="3712108" cy="92712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346E20-98D8-A6D4-A0AA-292F76BEB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010" y="2256695"/>
            <a:ext cx="4143376" cy="2828926"/>
          </a:xfrm>
          <a:prstGeom prst="rect">
            <a:avLst/>
          </a:prstGeom>
        </p:spPr>
      </p:pic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C1D13A8-E3C0-567E-D174-D1F22F7C4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6772" y="1767173"/>
            <a:ext cx="5713644" cy="3807968"/>
          </a:xfrm>
        </p:spPr>
      </p:pic>
    </p:spTree>
    <p:extLst>
      <p:ext uri="{BB962C8B-B14F-4D97-AF65-F5344CB8AC3E}">
        <p14:creationId xmlns:p14="http://schemas.microsoft.com/office/powerpoint/2010/main" val="3612065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F380A-A1BE-6164-8FE9-1567F425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Finite Fidelity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8416D-5B1B-1E0C-2A63-424BE4E5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7E9FC-8B91-353B-36EA-8C933F41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AB6805-13B3-77A3-1A80-BCA63143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45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E385B4-641B-B823-A2C7-D60BE288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44" y="5181222"/>
            <a:ext cx="3712108" cy="92712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346E20-98D8-A6D4-A0AA-292F76BEB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010" y="2256695"/>
            <a:ext cx="4143376" cy="2828926"/>
          </a:xfrm>
          <a:prstGeom prst="rect">
            <a:avLst/>
          </a:prstGeom>
        </p:spPr>
      </p:pic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C1D13A8-E3C0-567E-D174-D1F22F7C4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6772" y="1767173"/>
            <a:ext cx="5713644" cy="3807967"/>
          </a:xfrm>
        </p:spPr>
      </p:pic>
    </p:spTree>
    <p:extLst>
      <p:ext uri="{BB962C8B-B14F-4D97-AF65-F5344CB8AC3E}">
        <p14:creationId xmlns:p14="http://schemas.microsoft.com/office/powerpoint/2010/main" val="2623389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79E95-5943-2FBD-5E9B-BFB43CD9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Finite Fidelity - 1D </a:t>
            </a:r>
            <a:r>
              <a:rPr lang="de-DE" dirty="0" err="1"/>
              <a:t>Circuits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820A192-1B1E-4744-AEEF-58D6BA97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82CCBF-5C76-69ED-B1CC-CF57E621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26957D-6673-E9F8-1C0F-5385CA77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46</a:t>
            </a:fld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F29DE2-6B5A-8F8D-25D3-5AAC18196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15" y="2035425"/>
            <a:ext cx="5278857" cy="351923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ADECE73-CA4E-734B-6DC1-2461879C9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43" y="2035425"/>
            <a:ext cx="5278857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05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79E95-5943-2FBD-5E9B-BFB43CD9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Finite Fidelity - 2D </a:t>
            </a:r>
            <a:r>
              <a:rPr lang="de-DE" dirty="0" err="1"/>
              <a:t>Circuits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820A192-1B1E-4744-AEEF-58D6BA97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82CCBF-5C76-69ED-B1CC-CF57E621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26957D-6673-E9F8-1C0F-5385CA77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47</a:t>
            </a:fld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F29DE2-6B5A-8F8D-25D3-5AAC18196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15" y="2035946"/>
            <a:ext cx="5278857" cy="351819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ADECE73-CA4E-734B-6DC1-2461879C9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9243" y="2035946"/>
            <a:ext cx="5278857" cy="35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79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B087C-2151-3D09-638E-4691917B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322263"/>
            <a:ext cx="5157787" cy="823912"/>
          </a:xfrm>
        </p:spPr>
        <p:txBody>
          <a:bodyPr>
            <a:normAutofit/>
          </a:bodyPr>
          <a:lstStyle/>
          <a:p>
            <a:r>
              <a:rPr lang="de-DE" sz="3200" dirty="0" err="1"/>
              <a:t>Conclusions</a:t>
            </a:r>
            <a:endParaRPr lang="en-US" sz="3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059207-9730-CC98-F3BA-8A7462E52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638300"/>
            <a:ext cx="5565775" cy="42846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S-F optimal at </a:t>
            </a:r>
            <a:r>
              <a:rPr lang="de-DE" b="1" dirty="0" err="1"/>
              <a:t>very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S-F </a:t>
            </a:r>
            <a:r>
              <a:rPr lang="de-DE" dirty="0" err="1"/>
              <a:t>applicable</a:t>
            </a:r>
            <a:r>
              <a:rPr lang="de-DE" dirty="0"/>
              <a:t> to non-1D/</a:t>
            </a:r>
            <a:r>
              <a:rPr lang="de-DE" dirty="0" err="1"/>
              <a:t>tree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Random </a:t>
            </a:r>
            <a:r>
              <a:rPr lang="de-DE" dirty="0" err="1"/>
              <a:t>circuits</a:t>
            </a:r>
            <a:r>
              <a:rPr lang="de-DE" dirty="0"/>
              <a:t>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MPS</a:t>
            </a:r>
          </a:p>
          <a:p>
            <a:pPr>
              <a:lnSpc>
                <a:spcPct val="100000"/>
              </a:lnSpc>
            </a:pPr>
            <a:r>
              <a:rPr lang="de-DE" dirty="0"/>
              <a:t>RAM &amp; save/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crucial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en-US" dirty="0"/>
              <a:t>Naive truncation unsatisfactory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F8F9A02-5297-A259-166A-52876C2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18829A9-C6A6-FE3A-250B-2C0EBF06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04CF0B-D7E6-FD9F-F9B7-8F6FD2C5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48</a:t>
            </a:fld>
            <a:endParaRPr lang="en-US"/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FD00FCA2-1C20-9EAE-AB93-FBAA6166A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22263"/>
            <a:ext cx="5183188" cy="823912"/>
          </a:xfrm>
        </p:spPr>
        <p:txBody>
          <a:bodyPr>
            <a:normAutofit/>
          </a:bodyPr>
          <a:lstStyle/>
          <a:p>
            <a:r>
              <a:rPr lang="de-DE" sz="3200" dirty="0"/>
              <a:t>Open Question/ Future Work</a:t>
            </a:r>
            <a:endParaRPr lang="en-US" sz="32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DF0D038-EDD6-587A-EBA2-9A28BE738281}"/>
              </a:ext>
            </a:extLst>
          </p:cNvPr>
          <p:cNvSpPr txBox="1"/>
          <p:nvPr/>
        </p:nvSpPr>
        <p:spPr>
          <a:xfrm>
            <a:off x="2990850" y="56484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Slack-Lato"/>
                <a:hlinkClick r:id="rId2"/>
              </a:rPr>
              <a:t>https://github.com/MSRudolph/Schroedinger-Feynman-TNs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79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B087C-2151-3D09-638E-4691917B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322263"/>
            <a:ext cx="5157787" cy="823912"/>
          </a:xfrm>
        </p:spPr>
        <p:txBody>
          <a:bodyPr>
            <a:normAutofit/>
          </a:bodyPr>
          <a:lstStyle/>
          <a:p>
            <a:r>
              <a:rPr lang="de-DE" sz="3200" dirty="0" err="1"/>
              <a:t>Conclusions</a:t>
            </a:r>
            <a:endParaRPr lang="en-US" sz="3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059207-9730-CC98-F3BA-8A7462E52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638300"/>
            <a:ext cx="5565775" cy="42846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S-F optimal at </a:t>
            </a:r>
            <a:r>
              <a:rPr lang="de-DE" b="1" dirty="0" err="1"/>
              <a:t>very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S-F </a:t>
            </a:r>
            <a:r>
              <a:rPr lang="de-DE" dirty="0" err="1"/>
              <a:t>applicable</a:t>
            </a:r>
            <a:r>
              <a:rPr lang="de-DE" dirty="0"/>
              <a:t> to non-1D/</a:t>
            </a:r>
            <a:r>
              <a:rPr lang="de-DE" dirty="0" err="1"/>
              <a:t>tree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Random </a:t>
            </a:r>
            <a:r>
              <a:rPr lang="de-DE" dirty="0" err="1"/>
              <a:t>circuits</a:t>
            </a:r>
            <a:r>
              <a:rPr lang="de-DE" dirty="0"/>
              <a:t>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MPS</a:t>
            </a:r>
          </a:p>
          <a:p>
            <a:pPr>
              <a:lnSpc>
                <a:spcPct val="100000"/>
              </a:lnSpc>
            </a:pPr>
            <a:r>
              <a:rPr lang="de-DE" dirty="0"/>
              <a:t>RAM &amp; save/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crucial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en-US" dirty="0"/>
              <a:t>Naive truncation unsatisfactory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F8D0E7-8472-4A8F-25AB-38BC87B29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22263"/>
            <a:ext cx="5183188" cy="823912"/>
          </a:xfrm>
        </p:spPr>
        <p:txBody>
          <a:bodyPr>
            <a:normAutofit/>
          </a:bodyPr>
          <a:lstStyle/>
          <a:p>
            <a:r>
              <a:rPr lang="de-DE" sz="3200" dirty="0"/>
              <a:t>Open Question/ Future Work</a:t>
            </a:r>
            <a:endParaRPr lang="en-US" sz="32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EA9A2B-07B6-99C7-ED93-EFF172FD1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1638300"/>
            <a:ext cx="5565775" cy="42846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>
                <a:solidFill>
                  <a:schemeClr val="bg1"/>
                </a:solidFill>
              </a:rPr>
              <a:t>Find </a:t>
            </a:r>
            <a:r>
              <a:rPr lang="de-DE" dirty="0" err="1">
                <a:solidFill>
                  <a:schemeClr val="bg1"/>
                </a:solidFill>
              </a:rPr>
              <a:t>use-cases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over</a:t>
            </a:r>
            <a:r>
              <a:rPr lang="de-DE" dirty="0">
                <a:solidFill>
                  <a:schemeClr val="bg1"/>
                </a:solidFill>
              </a:rPr>
              <a:t> TN </a:t>
            </a:r>
            <a:r>
              <a:rPr lang="de-DE" dirty="0" err="1">
                <a:solidFill>
                  <a:schemeClr val="bg1"/>
                </a:solidFill>
              </a:rPr>
              <a:t>methods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sz="2400" dirty="0" err="1">
                <a:solidFill>
                  <a:schemeClr val="bg1"/>
                </a:solidFill>
              </a:rPr>
              <a:t>Intricate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topologies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sz="2400" dirty="0">
                <a:solidFill>
                  <a:schemeClr val="bg1"/>
                </a:solidFill>
              </a:rPr>
              <a:t>Density </a:t>
            </a:r>
            <a:r>
              <a:rPr lang="de-DE" sz="2400" dirty="0" err="1">
                <a:solidFill>
                  <a:schemeClr val="bg1"/>
                </a:solidFill>
              </a:rPr>
              <a:t>matrix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simulation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Implement </a:t>
            </a:r>
            <a:r>
              <a:rPr lang="de-DE" dirty="0" err="1"/>
              <a:t>sparse</a:t>
            </a:r>
            <a:r>
              <a:rPr lang="de-DE" dirty="0"/>
              <a:t> </a:t>
            </a:r>
            <a:r>
              <a:rPr lang="de-DE" dirty="0" err="1"/>
              <a:t>mats</a:t>
            </a:r>
            <a:r>
              <a:rPr lang="de-DE" dirty="0"/>
              <a:t>. &amp; save/</a:t>
            </a:r>
            <a:r>
              <a:rPr lang="de-DE" dirty="0" err="1"/>
              <a:t>load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>
                <a:solidFill>
                  <a:schemeClr val="bg1"/>
                </a:solidFill>
              </a:rPr>
              <a:t>Informed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truncation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replica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	</a:t>
            </a:r>
            <a:r>
              <a:rPr lang="de-DE" sz="2400" dirty="0" err="1">
                <a:solidFill>
                  <a:schemeClr val="bg1"/>
                </a:solidFill>
              </a:rPr>
              <a:t>Measuring</a:t>
            </a:r>
            <a:r>
              <a:rPr lang="de-DE" sz="2400" dirty="0">
                <a:solidFill>
                  <a:schemeClr val="bg1"/>
                </a:solidFill>
              </a:rPr>
              <a:t> norm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	</a:t>
            </a:r>
            <a:r>
              <a:rPr lang="de-DE" sz="2400" dirty="0" err="1">
                <a:solidFill>
                  <a:schemeClr val="bg1"/>
                </a:solidFill>
              </a:rPr>
              <a:t>Parametrized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circuits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F8F9A02-5297-A259-166A-52876C2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18829A9-C6A6-FE3A-250B-2C0EBF06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04CF0B-D7E6-FD9F-F9B7-8F6FD2C5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C67DA0E-3BB4-2498-EC18-3B653B53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947" y="3381299"/>
            <a:ext cx="525203" cy="35013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2C54D57-4139-B38B-9854-51E3C937E78C}"/>
              </a:ext>
            </a:extLst>
          </p:cNvPr>
          <p:cNvSpPr txBox="1"/>
          <p:nvPr/>
        </p:nvSpPr>
        <p:spPr>
          <a:xfrm>
            <a:off x="2990850" y="56484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Slack-Lato"/>
                <a:hlinkClick r:id="rId3"/>
              </a:rPr>
              <a:t>https://github.com/MSRudolph/Schroedinger-Feynman-TNs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9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E5C06D8-F7B8-06E7-ECEE-51ECCD5D6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698" y="1690776"/>
            <a:ext cx="417620" cy="431542"/>
          </a:xfrm>
          <a:prstGeom prst="rect">
            <a:avLst/>
          </a:prstGeom>
        </p:spPr>
      </p:pic>
      <p:sp>
        <p:nvSpPr>
          <p:cNvPr id="47" name="Datumsplatzhalter 46">
            <a:extLst>
              <a:ext uri="{FF2B5EF4-FFF2-40B4-BE49-F238E27FC236}">
                <a16:creationId xmlns:a16="http://schemas.microsoft.com/office/drawing/2014/main" id="{B7EF0A93-8C32-50EB-7DE9-2ABC5513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48" name="Fußzeilenplatzhalter 47">
            <a:extLst>
              <a:ext uri="{FF2B5EF4-FFF2-40B4-BE49-F238E27FC236}">
                <a16:creationId xmlns:a16="http://schemas.microsoft.com/office/drawing/2014/main" id="{345A9FD2-052F-B1E1-EC65-E8A64161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29FDEBB0-6653-A29D-EAD2-0E3BED4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F89FF8-CA56-D4CE-350E-5CC11514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de-DE" dirty="0"/>
              <a:t>The Schrödinger Method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C6E44B4-C475-E68B-24F3-E98DE13F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58" y="1792823"/>
            <a:ext cx="1844902" cy="87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D384404-5F52-FF96-B02D-D70B99392086}"/>
              </a:ext>
            </a:extLst>
          </p:cNvPr>
          <p:cNvGrpSpPr/>
          <p:nvPr/>
        </p:nvGrpSpPr>
        <p:grpSpPr>
          <a:xfrm>
            <a:off x="1229599" y="3172263"/>
            <a:ext cx="3695408" cy="885825"/>
            <a:chOff x="4155573" y="2482406"/>
            <a:chExt cx="3695408" cy="88582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7793995-2D16-34FD-870F-784889840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5573" y="2482406"/>
              <a:ext cx="3543300" cy="885825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D3271C56-1112-0AC1-5C71-279C01134183}"/>
                </a:ext>
              </a:extLst>
            </p:cNvPr>
            <p:cNvCxnSpPr>
              <a:cxnSpLocks/>
            </p:cNvCxnSpPr>
            <p:nvPr/>
          </p:nvCxnSpPr>
          <p:spPr>
            <a:xfrm>
              <a:off x="7698873" y="2926098"/>
              <a:ext cx="15210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0E844385-65CB-F736-5A72-C897E0C91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720546" y="3310061"/>
            <a:ext cx="408772" cy="421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7DB601-7372-0624-30D1-AC66DE09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698" y="4835518"/>
            <a:ext cx="417620" cy="431542"/>
          </a:xfrm>
          <a:prstGeom prst="rect">
            <a:avLst/>
          </a:prstGeom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B4B42EA-1E23-E526-F143-1090AEC1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58" y="4897820"/>
            <a:ext cx="3734805" cy="92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B57AE85-D273-9AF9-04A2-16D2FF77DFD6}"/>
              </a:ext>
            </a:extLst>
          </p:cNvPr>
          <p:cNvGrpSpPr/>
          <p:nvPr/>
        </p:nvGrpSpPr>
        <p:grpSpPr>
          <a:xfrm>
            <a:off x="6799858" y="3419591"/>
            <a:ext cx="1878197" cy="877454"/>
            <a:chOff x="6799858" y="3419591"/>
            <a:chExt cx="1878197" cy="877454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6A341D40-9DDA-A6C8-3169-09BF312082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657" b="74191"/>
            <a:stretch/>
          </p:blipFill>
          <p:spPr bwMode="auto">
            <a:xfrm>
              <a:off x="6799858" y="3419591"/>
              <a:ext cx="258167" cy="226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1EBE9C2B-1CD4-2901-B934-E22A186459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4"/>
            <a:stretch/>
          </p:blipFill>
          <p:spPr bwMode="auto">
            <a:xfrm>
              <a:off x="7103745" y="3419591"/>
              <a:ext cx="1574310" cy="87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9458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B087C-2151-3D09-638E-4691917B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322263"/>
            <a:ext cx="5157787" cy="823912"/>
          </a:xfrm>
        </p:spPr>
        <p:txBody>
          <a:bodyPr>
            <a:normAutofit/>
          </a:bodyPr>
          <a:lstStyle/>
          <a:p>
            <a:r>
              <a:rPr lang="de-DE" sz="3200" dirty="0" err="1"/>
              <a:t>Conclusions</a:t>
            </a:r>
            <a:endParaRPr lang="en-US" sz="3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059207-9730-CC98-F3BA-8A7462E52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638300"/>
            <a:ext cx="5565775" cy="42846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S-F optimal at </a:t>
            </a:r>
            <a:r>
              <a:rPr lang="de-DE" b="1" dirty="0" err="1"/>
              <a:t>very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S-F </a:t>
            </a:r>
            <a:r>
              <a:rPr lang="de-DE" dirty="0" err="1"/>
              <a:t>applicable</a:t>
            </a:r>
            <a:r>
              <a:rPr lang="de-DE" dirty="0"/>
              <a:t> to non-1D/</a:t>
            </a:r>
            <a:r>
              <a:rPr lang="de-DE" dirty="0" err="1"/>
              <a:t>tree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Random </a:t>
            </a:r>
            <a:r>
              <a:rPr lang="de-DE" dirty="0" err="1"/>
              <a:t>circuits</a:t>
            </a:r>
            <a:r>
              <a:rPr lang="de-DE" dirty="0"/>
              <a:t>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MPS</a:t>
            </a:r>
          </a:p>
          <a:p>
            <a:pPr>
              <a:lnSpc>
                <a:spcPct val="100000"/>
              </a:lnSpc>
            </a:pPr>
            <a:r>
              <a:rPr lang="de-DE" dirty="0"/>
              <a:t>RAM &amp; save/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crucial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en-US" dirty="0"/>
              <a:t>Naive truncation unsatisfactory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F8D0E7-8472-4A8F-25AB-38BC87B29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22263"/>
            <a:ext cx="5183188" cy="823912"/>
          </a:xfrm>
        </p:spPr>
        <p:txBody>
          <a:bodyPr>
            <a:normAutofit/>
          </a:bodyPr>
          <a:lstStyle/>
          <a:p>
            <a:r>
              <a:rPr lang="de-DE" sz="3200" dirty="0"/>
              <a:t>Open Question/ Future Work</a:t>
            </a:r>
            <a:endParaRPr lang="en-US" sz="32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EA9A2B-07B6-99C7-ED93-EFF172FD1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38300"/>
            <a:ext cx="5473700" cy="42846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>
                <a:solidFill>
                  <a:schemeClr val="bg1"/>
                </a:solidFill>
              </a:rPr>
              <a:t>Find </a:t>
            </a:r>
            <a:r>
              <a:rPr lang="de-DE" dirty="0" err="1">
                <a:solidFill>
                  <a:schemeClr val="bg1"/>
                </a:solidFill>
              </a:rPr>
              <a:t>use-cases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over</a:t>
            </a:r>
            <a:r>
              <a:rPr lang="de-DE" dirty="0">
                <a:solidFill>
                  <a:schemeClr val="bg1"/>
                </a:solidFill>
              </a:rPr>
              <a:t> TN </a:t>
            </a:r>
            <a:r>
              <a:rPr lang="de-DE" dirty="0" err="1">
                <a:solidFill>
                  <a:schemeClr val="bg1"/>
                </a:solidFill>
              </a:rPr>
              <a:t>methods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sz="2400" dirty="0" err="1">
                <a:solidFill>
                  <a:schemeClr val="bg1"/>
                </a:solidFill>
              </a:rPr>
              <a:t>Intricate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topologies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sz="2400" dirty="0">
                <a:solidFill>
                  <a:schemeClr val="bg1"/>
                </a:solidFill>
              </a:rPr>
              <a:t>Density </a:t>
            </a:r>
            <a:r>
              <a:rPr lang="de-DE" sz="2400" dirty="0" err="1">
                <a:solidFill>
                  <a:schemeClr val="bg1"/>
                </a:solidFill>
              </a:rPr>
              <a:t>matrix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simulation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Implement </a:t>
            </a:r>
            <a:r>
              <a:rPr lang="de-DE" dirty="0" err="1"/>
              <a:t>sparse</a:t>
            </a:r>
            <a:r>
              <a:rPr lang="de-DE" dirty="0"/>
              <a:t> </a:t>
            </a:r>
            <a:r>
              <a:rPr lang="de-DE" dirty="0" err="1"/>
              <a:t>mats</a:t>
            </a:r>
            <a:r>
              <a:rPr lang="de-DE" dirty="0"/>
              <a:t>. &amp; save/</a:t>
            </a:r>
            <a:r>
              <a:rPr lang="de-DE" dirty="0" err="1"/>
              <a:t>load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/>
              <a:t>Informed</a:t>
            </a:r>
            <a:r>
              <a:rPr lang="de-DE" dirty="0"/>
              <a:t> </a:t>
            </a:r>
            <a:r>
              <a:rPr lang="de-DE" dirty="0" err="1"/>
              <a:t>truncation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replica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sz="2400" dirty="0"/>
              <a:t>	</a:t>
            </a:r>
            <a:r>
              <a:rPr lang="de-DE" sz="2400" dirty="0" err="1"/>
              <a:t>Measuring</a:t>
            </a:r>
            <a:r>
              <a:rPr lang="de-DE" sz="2400" dirty="0"/>
              <a:t> norm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400" dirty="0"/>
              <a:t>	</a:t>
            </a:r>
            <a:r>
              <a:rPr lang="de-DE" sz="2400" dirty="0" err="1"/>
              <a:t>Parametrized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F8F9A02-5297-A259-166A-52876C2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18829A9-C6A6-FE3A-250B-2C0EBF06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04CF0B-D7E6-FD9F-F9B7-8F6FD2C5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C67DA0E-3BB4-2498-EC18-3B653B53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947" y="3381299"/>
            <a:ext cx="525203" cy="3501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5ECCAAF-8DF8-355F-E120-9233AAE7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947" y="3921049"/>
            <a:ext cx="525203" cy="35013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368B325-49E6-11B5-9094-AC146B430A74}"/>
              </a:ext>
            </a:extLst>
          </p:cNvPr>
          <p:cNvSpPr txBox="1"/>
          <p:nvPr/>
        </p:nvSpPr>
        <p:spPr>
          <a:xfrm>
            <a:off x="2990850" y="56484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Slack-Lato"/>
                <a:hlinkClick r:id="rId3"/>
              </a:rPr>
              <a:t>https://github.com/MSRudolph/Schroedinger-Feynman-TNs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59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7B087C-2151-3D09-638E-4691917B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322263"/>
            <a:ext cx="5157787" cy="823912"/>
          </a:xfrm>
        </p:spPr>
        <p:txBody>
          <a:bodyPr>
            <a:normAutofit/>
          </a:bodyPr>
          <a:lstStyle/>
          <a:p>
            <a:r>
              <a:rPr lang="de-DE" sz="3200" dirty="0" err="1"/>
              <a:t>Conclusions</a:t>
            </a:r>
            <a:endParaRPr lang="en-US" sz="3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059207-9730-CC98-F3BA-8A7462E52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638300"/>
            <a:ext cx="5565775" cy="42846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S-F optimal at </a:t>
            </a:r>
            <a:r>
              <a:rPr lang="de-DE" b="1" dirty="0" err="1"/>
              <a:t>very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depth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S-F </a:t>
            </a:r>
            <a:r>
              <a:rPr lang="de-DE" dirty="0" err="1"/>
              <a:t>applicable</a:t>
            </a:r>
            <a:r>
              <a:rPr lang="de-DE" dirty="0"/>
              <a:t> to non-1D/</a:t>
            </a:r>
            <a:r>
              <a:rPr lang="de-DE" dirty="0" err="1"/>
              <a:t>tree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Random </a:t>
            </a:r>
            <a:r>
              <a:rPr lang="de-DE" dirty="0" err="1"/>
              <a:t>circuits</a:t>
            </a:r>
            <a:r>
              <a:rPr lang="de-DE" dirty="0"/>
              <a:t>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MPS</a:t>
            </a:r>
          </a:p>
          <a:p>
            <a:pPr>
              <a:lnSpc>
                <a:spcPct val="100000"/>
              </a:lnSpc>
            </a:pPr>
            <a:r>
              <a:rPr lang="de-DE" dirty="0"/>
              <a:t>RAM &amp; save/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crucial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en-US" dirty="0"/>
              <a:t>Naive truncation unsatisfactory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F8D0E7-8472-4A8F-25AB-38BC87B29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22263"/>
            <a:ext cx="5183188" cy="823912"/>
          </a:xfrm>
        </p:spPr>
        <p:txBody>
          <a:bodyPr>
            <a:normAutofit/>
          </a:bodyPr>
          <a:lstStyle/>
          <a:p>
            <a:r>
              <a:rPr lang="de-DE" sz="3200" dirty="0"/>
              <a:t>Open Question/ Future Work</a:t>
            </a:r>
            <a:endParaRPr lang="en-US" sz="32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EA9A2B-07B6-99C7-ED93-EFF172FD1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38300"/>
            <a:ext cx="5588000" cy="42846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dirty="0"/>
              <a:t>Find </a:t>
            </a:r>
            <a:r>
              <a:rPr lang="de-DE" dirty="0" err="1"/>
              <a:t>use-cases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TN </a:t>
            </a:r>
            <a:r>
              <a:rPr lang="de-DE" dirty="0" err="1"/>
              <a:t>methods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	</a:t>
            </a:r>
            <a:r>
              <a:rPr lang="de-DE" sz="2400" dirty="0" err="1"/>
              <a:t>Intricate</a:t>
            </a:r>
            <a:r>
              <a:rPr lang="de-DE" sz="2400" dirty="0"/>
              <a:t> </a:t>
            </a:r>
            <a:r>
              <a:rPr lang="de-DE" sz="2400" dirty="0" err="1"/>
              <a:t>topologies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	</a:t>
            </a:r>
            <a:r>
              <a:rPr lang="de-DE" sz="2400" dirty="0"/>
              <a:t>Density </a:t>
            </a:r>
            <a:r>
              <a:rPr lang="de-DE" sz="2400" dirty="0" err="1"/>
              <a:t>matrix</a:t>
            </a:r>
            <a:r>
              <a:rPr lang="de-DE" sz="2400" dirty="0"/>
              <a:t> </a:t>
            </a:r>
            <a:r>
              <a:rPr lang="de-DE" sz="2400" dirty="0" err="1"/>
              <a:t>simulation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Implement </a:t>
            </a:r>
            <a:r>
              <a:rPr lang="de-DE" dirty="0" err="1"/>
              <a:t>sparse</a:t>
            </a:r>
            <a:r>
              <a:rPr lang="de-DE" dirty="0"/>
              <a:t> </a:t>
            </a:r>
            <a:r>
              <a:rPr lang="de-DE" dirty="0" err="1"/>
              <a:t>mats</a:t>
            </a:r>
            <a:r>
              <a:rPr lang="de-DE" dirty="0"/>
              <a:t>. &amp; save/</a:t>
            </a:r>
            <a:r>
              <a:rPr lang="de-DE" dirty="0" err="1"/>
              <a:t>load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/>
              <a:t>Informed</a:t>
            </a:r>
            <a:r>
              <a:rPr lang="de-DE" dirty="0"/>
              <a:t> </a:t>
            </a:r>
            <a:r>
              <a:rPr lang="de-DE" dirty="0" err="1"/>
              <a:t>truncation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replica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sz="2400" dirty="0"/>
              <a:t>	</a:t>
            </a:r>
            <a:r>
              <a:rPr lang="de-DE" sz="2400" dirty="0" err="1"/>
              <a:t>Measuring</a:t>
            </a:r>
            <a:r>
              <a:rPr lang="de-DE" sz="2400" dirty="0"/>
              <a:t> norm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400" dirty="0"/>
              <a:t>	</a:t>
            </a:r>
            <a:r>
              <a:rPr lang="de-DE" sz="2400" dirty="0" err="1"/>
              <a:t>Parametrized</a:t>
            </a:r>
            <a:r>
              <a:rPr lang="de-DE" sz="2400" dirty="0"/>
              <a:t> </a:t>
            </a:r>
            <a:r>
              <a:rPr lang="de-DE" sz="2400" dirty="0" err="1"/>
              <a:t>circuits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F8F9A02-5297-A259-166A-52876C2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18829A9-C6A6-FE3A-250B-2C0EBF06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04CF0B-D7E6-FD9F-F9B7-8F6FD2C5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51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B45ADB4-35DB-FB20-3FC1-B8078EB1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947" y="1703357"/>
            <a:ext cx="525203" cy="35013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C67DA0E-3BB4-2498-EC18-3B653B53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947" y="3381299"/>
            <a:ext cx="525203" cy="3501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5ECCAAF-8DF8-355F-E120-9233AAE7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947" y="3921049"/>
            <a:ext cx="525203" cy="3501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FD96848-CDC7-2A7C-5F2C-CD3AE6513DBE}"/>
              </a:ext>
            </a:extLst>
          </p:cNvPr>
          <p:cNvSpPr txBox="1"/>
          <p:nvPr/>
        </p:nvSpPr>
        <p:spPr>
          <a:xfrm>
            <a:off x="2990850" y="56484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Slack-Lato"/>
                <a:hlinkClick r:id="rId3"/>
              </a:rPr>
              <a:t>https://github.com/MSRudolph/Schroedinger-Feynman-TNs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12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B6BDFD8-DB4D-C209-30F9-0C0566A65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523" y="419679"/>
            <a:ext cx="5740953" cy="579163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9A5FC5-2DA5-A453-2B38-E9BB07CD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68AA9C-99D8-038C-9CF6-1F0326CD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07D3EA-BD10-1315-733A-BDAF92C9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99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488B0C0-A7E1-6EFF-333F-EEE70CDB0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334" y="1347788"/>
            <a:ext cx="8645332" cy="478647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69A69F-2736-ADD7-67BF-1FEF0660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3D914B-DF62-E562-F63F-17F1CD94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C4D592-0926-64CF-C406-E25C3264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53</a:t>
            </a:fld>
            <a:endParaRPr lang="en-US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E4BD5FF-707C-1244-9691-F73A5EDF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de-DE" dirty="0"/>
              <a:t>Finite Fidelity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34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CE232-2DD5-BEE8-A4E4-725DFF64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Sampling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591128-423E-BB41-3A20-5358F4C51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E79B33-A29E-B6D9-7454-BA35FB86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0561FD-4B9D-B450-7356-3B98B088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54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EA74087-A127-BB2A-133F-3C7036EF9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72881"/>
            <a:ext cx="11083636" cy="41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04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F374E-E3C2-6987-675C-32F29A16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Sampling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1F17A2F-FBD6-D14E-EF4C-44DAB63E2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3624"/>
            <a:ext cx="10515600" cy="379533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A8ED8F-B4B3-6B39-4184-868D1164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946D4F-7A2F-58D8-8CF0-C780084F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E733FC-1FF5-7C1A-7F85-AB36FFA9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0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F5E90-5E0D-9960-AE4F-09FFFCE1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Thomas Porter Distribution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A6D07C6-8568-A0BE-D774-CC988EF3F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784" y="1314232"/>
            <a:ext cx="8766431" cy="478647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C9ECC2-F8BF-AC57-DA5B-0B1AEB69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3F41EE-F53F-C067-2FFB-4E95DBA7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243F0A-7787-7983-1B84-27BCFE78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68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AE833-3FC7-C0D0-4B82-D25A7D1F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Harder </a:t>
            </a:r>
            <a:r>
              <a:rPr lang="de-DE" dirty="0" err="1"/>
              <a:t>Two-Qubit</a:t>
            </a:r>
            <a:r>
              <a:rPr lang="de-DE" dirty="0"/>
              <a:t> Gates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236C722-D046-C0A5-FC99-AD68F54B6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9782"/>
            <a:ext cx="10515600" cy="395445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A508DD-28D0-5990-6139-EDD645A64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E61B4A-A84A-A7E3-50C9-7BE1041F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BF5067-EA0A-E87D-8115-2FF2B895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4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E5C06D8-F7B8-06E7-ECEE-51ECCD5D6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698" y="1690776"/>
            <a:ext cx="417620" cy="431542"/>
          </a:xfrm>
          <a:prstGeom prst="rect">
            <a:avLst/>
          </a:prstGeom>
        </p:spPr>
      </p:pic>
      <p:sp>
        <p:nvSpPr>
          <p:cNvPr id="47" name="Datumsplatzhalter 46">
            <a:extLst>
              <a:ext uri="{FF2B5EF4-FFF2-40B4-BE49-F238E27FC236}">
                <a16:creationId xmlns:a16="http://schemas.microsoft.com/office/drawing/2014/main" id="{B7EF0A93-8C32-50EB-7DE9-2ABC5513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48" name="Fußzeilenplatzhalter 47">
            <a:extLst>
              <a:ext uri="{FF2B5EF4-FFF2-40B4-BE49-F238E27FC236}">
                <a16:creationId xmlns:a16="http://schemas.microsoft.com/office/drawing/2014/main" id="{345A9FD2-052F-B1E1-EC65-E8A64161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29FDEBB0-6653-A29D-EAD2-0E3BED4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F89FF8-CA56-D4CE-350E-5CC11514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de-DE" dirty="0"/>
              <a:t>The Schrödinger Method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C6E44B4-C475-E68B-24F3-E98DE13F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58" y="1792823"/>
            <a:ext cx="1844902" cy="87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E844385-65CB-F736-5A72-C897E0C91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720546" y="3310061"/>
            <a:ext cx="408772" cy="421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7DB601-7372-0624-30D1-AC66DE09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698" y="4835518"/>
            <a:ext cx="417620" cy="431542"/>
          </a:xfrm>
          <a:prstGeom prst="rect">
            <a:avLst/>
          </a:prstGeom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B4B42EA-1E23-E526-F143-1090AEC1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58" y="4897820"/>
            <a:ext cx="3734805" cy="92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36D975-961E-BF7A-A3FB-6768CAEFF0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2067" r="26119"/>
          <a:stretch/>
        </p:blipFill>
        <p:spPr>
          <a:xfrm>
            <a:off x="3072089" y="3169759"/>
            <a:ext cx="772928" cy="885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908F9EE-3D75-1667-EB2B-B4215FAB1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" y="2290636"/>
            <a:ext cx="2009775" cy="280987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4191171-912E-2E24-369A-9E2FD7E1ABEC}"/>
              </a:ext>
            </a:extLst>
          </p:cNvPr>
          <p:cNvGrpSpPr/>
          <p:nvPr/>
        </p:nvGrpSpPr>
        <p:grpSpPr>
          <a:xfrm>
            <a:off x="4050731" y="2298799"/>
            <a:ext cx="1114425" cy="2809875"/>
            <a:chOff x="4050731" y="1451510"/>
            <a:chExt cx="1114425" cy="2809875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2708A25-3037-20C2-0681-3F9A0EC76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50731" y="1451510"/>
              <a:ext cx="1114425" cy="2809875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09A1A92-8D17-2918-9DCD-8C877A2DE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93630" y="2478882"/>
              <a:ext cx="190500" cy="5715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3D906EC-1BF0-D040-20F6-242C78DDE400}"/>
              </a:ext>
            </a:extLst>
          </p:cNvPr>
          <p:cNvGrpSpPr/>
          <p:nvPr/>
        </p:nvGrpSpPr>
        <p:grpSpPr>
          <a:xfrm>
            <a:off x="6799858" y="3419591"/>
            <a:ext cx="1878197" cy="877454"/>
            <a:chOff x="6799858" y="3419591"/>
            <a:chExt cx="1878197" cy="877454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29D0AC00-5AC8-D322-A486-5D3A7F523F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657" b="74191"/>
            <a:stretch/>
          </p:blipFill>
          <p:spPr bwMode="auto">
            <a:xfrm>
              <a:off x="6799858" y="3419591"/>
              <a:ext cx="258167" cy="226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B85C6440-31E3-AFF6-EEC2-59027B7EF5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4"/>
            <a:stretch/>
          </p:blipFill>
          <p:spPr bwMode="auto">
            <a:xfrm>
              <a:off x="7103745" y="3419591"/>
              <a:ext cx="1574310" cy="87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516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E5C06D8-F7B8-06E7-ECEE-51ECCD5D6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698" y="1690776"/>
            <a:ext cx="417620" cy="431542"/>
          </a:xfrm>
          <a:prstGeom prst="rect">
            <a:avLst/>
          </a:prstGeom>
        </p:spPr>
      </p:pic>
      <p:sp>
        <p:nvSpPr>
          <p:cNvPr id="47" name="Datumsplatzhalter 46">
            <a:extLst>
              <a:ext uri="{FF2B5EF4-FFF2-40B4-BE49-F238E27FC236}">
                <a16:creationId xmlns:a16="http://schemas.microsoft.com/office/drawing/2014/main" id="{B7EF0A93-8C32-50EB-7DE9-2ABC5513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48" name="Fußzeilenplatzhalter 47">
            <a:extLst>
              <a:ext uri="{FF2B5EF4-FFF2-40B4-BE49-F238E27FC236}">
                <a16:creationId xmlns:a16="http://schemas.microsoft.com/office/drawing/2014/main" id="{345A9FD2-052F-B1E1-EC65-E8A64161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29FDEBB0-6653-A29D-EAD2-0E3BED4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F89FF8-CA56-D4CE-350E-5CC11514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de-DE" dirty="0"/>
              <a:t>The Schrödinger Method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E844385-65CB-F736-5A72-C897E0C91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720546" y="3310061"/>
            <a:ext cx="408772" cy="421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7DB601-7372-0624-30D1-AC66DE09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698" y="4835518"/>
            <a:ext cx="417620" cy="431542"/>
          </a:xfrm>
          <a:prstGeom prst="rect">
            <a:avLst/>
          </a:prstGeom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B4B42EA-1E23-E526-F143-1090AEC11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79"/>
          <a:stretch/>
        </p:blipFill>
        <p:spPr bwMode="auto">
          <a:xfrm>
            <a:off x="6799859" y="4897820"/>
            <a:ext cx="329460" cy="92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36D975-961E-BF7A-A3FB-6768CAEFF0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2067" r="26119"/>
          <a:stretch/>
        </p:blipFill>
        <p:spPr>
          <a:xfrm>
            <a:off x="3072089" y="3169759"/>
            <a:ext cx="772928" cy="8858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908F9EE-3D75-1667-EB2B-B4215FAB1D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200" y="2290636"/>
            <a:ext cx="2009775" cy="280987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4191171-912E-2E24-369A-9E2FD7E1ABEC}"/>
              </a:ext>
            </a:extLst>
          </p:cNvPr>
          <p:cNvGrpSpPr/>
          <p:nvPr/>
        </p:nvGrpSpPr>
        <p:grpSpPr>
          <a:xfrm>
            <a:off x="4050731" y="2298799"/>
            <a:ext cx="1114425" cy="2809875"/>
            <a:chOff x="4050731" y="1451510"/>
            <a:chExt cx="1114425" cy="2809875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2708A25-3037-20C2-0681-3F9A0EC76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50731" y="1451510"/>
              <a:ext cx="1114425" cy="2809875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09A1A92-8D17-2918-9DCD-8C877A2DE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93630" y="2478882"/>
              <a:ext cx="190500" cy="5715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3D906EC-1BF0-D040-20F6-242C78DDE400}"/>
              </a:ext>
            </a:extLst>
          </p:cNvPr>
          <p:cNvGrpSpPr/>
          <p:nvPr/>
        </p:nvGrpSpPr>
        <p:grpSpPr>
          <a:xfrm>
            <a:off x="6799858" y="3419591"/>
            <a:ext cx="1878197" cy="877454"/>
            <a:chOff x="6799858" y="3419591"/>
            <a:chExt cx="1878197" cy="877454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29D0AC00-5AC8-D322-A486-5D3A7F523F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657" b="74191"/>
            <a:stretch/>
          </p:blipFill>
          <p:spPr bwMode="auto">
            <a:xfrm>
              <a:off x="6799858" y="3419591"/>
              <a:ext cx="258167" cy="226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B85C6440-31E3-AFF6-EEC2-59027B7EF5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4"/>
            <a:stretch/>
          </p:blipFill>
          <p:spPr bwMode="auto">
            <a:xfrm>
              <a:off x="7103745" y="3419591"/>
              <a:ext cx="1574310" cy="877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E77739-CDA8-69E2-36ED-1C11B8C0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58" y="1777771"/>
            <a:ext cx="3599812" cy="130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22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E5C06D8-F7B8-06E7-ECEE-51ECCD5D6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698" y="1690776"/>
            <a:ext cx="417620" cy="431542"/>
          </a:xfrm>
          <a:prstGeom prst="rect">
            <a:avLst/>
          </a:prstGeom>
        </p:spPr>
      </p:pic>
      <p:sp>
        <p:nvSpPr>
          <p:cNvPr id="47" name="Datumsplatzhalter 46">
            <a:extLst>
              <a:ext uri="{FF2B5EF4-FFF2-40B4-BE49-F238E27FC236}">
                <a16:creationId xmlns:a16="http://schemas.microsoft.com/office/drawing/2014/main" id="{B7EF0A93-8C32-50EB-7DE9-2ABC5513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48" name="Fußzeilenplatzhalter 47">
            <a:extLst>
              <a:ext uri="{FF2B5EF4-FFF2-40B4-BE49-F238E27FC236}">
                <a16:creationId xmlns:a16="http://schemas.microsoft.com/office/drawing/2014/main" id="{345A9FD2-052F-B1E1-EC65-E8A64161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29FDEBB0-6653-A29D-EAD2-0E3BED4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8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F89FF8-CA56-D4CE-350E-5CC11514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de-DE" dirty="0"/>
              <a:t>The Schrödinger Method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E844385-65CB-F736-5A72-C897E0C91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720546" y="3310061"/>
            <a:ext cx="408772" cy="421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7DB601-7372-0624-30D1-AC66DE096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698" y="4835518"/>
            <a:ext cx="417620" cy="43154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36D975-961E-BF7A-A3FB-6768CAEFF0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2067" r="26119"/>
          <a:stretch/>
        </p:blipFill>
        <p:spPr>
          <a:xfrm>
            <a:off x="3072089" y="3169759"/>
            <a:ext cx="772928" cy="88582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A0130FC-B0D3-B42A-E63C-CD081E4123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38200" y="2290636"/>
            <a:ext cx="2009775" cy="280987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49CFFD-EE9E-B2FB-4CE9-02DC653D7FFE}"/>
              </a:ext>
            </a:extLst>
          </p:cNvPr>
          <p:cNvGrpSpPr/>
          <p:nvPr/>
        </p:nvGrpSpPr>
        <p:grpSpPr>
          <a:xfrm>
            <a:off x="4050731" y="2298799"/>
            <a:ext cx="1114425" cy="2809875"/>
            <a:chOff x="4050731" y="1451510"/>
            <a:chExt cx="1114425" cy="280987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DADD6666-B47B-4BDF-2812-21844139A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50731" y="1451510"/>
              <a:ext cx="1114425" cy="2809875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7BB07A4-556C-F885-6200-4CAAA543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393630" y="2478882"/>
              <a:ext cx="190500" cy="57150"/>
            </a:xfrm>
            <a:prstGeom prst="rect">
              <a:avLst/>
            </a:prstGeom>
          </p:spPr>
        </p:pic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F359BE76-CA9E-38B0-4172-786A13211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58" y="1777771"/>
            <a:ext cx="3599812" cy="130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D7A6E020-DE96-923C-DC96-AB6CFFF49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79"/>
          <a:stretch/>
        </p:blipFill>
        <p:spPr bwMode="auto">
          <a:xfrm>
            <a:off x="6799859" y="4897820"/>
            <a:ext cx="329460" cy="92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6163F73-F3BB-9F23-F5EF-8FD85D371C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9858" y="3333084"/>
            <a:ext cx="4273886" cy="6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1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5E9CDF4-B351-12C4-781D-3EBD86FD9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720546" y="3310061"/>
            <a:ext cx="408772" cy="4215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412EF31-1B63-DA53-947A-6D96C568E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1698" y="1690776"/>
            <a:ext cx="417620" cy="4315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4F3F408-1909-098F-43F8-C18BBF513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1698" y="4839137"/>
            <a:ext cx="417620" cy="431542"/>
          </a:xfrm>
          <a:prstGeom prst="rect">
            <a:avLst/>
          </a:prstGeom>
        </p:spPr>
      </p:pic>
      <p:sp>
        <p:nvSpPr>
          <p:cNvPr id="47" name="Datumsplatzhalter 46">
            <a:extLst>
              <a:ext uri="{FF2B5EF4-FFF2-40B4-BE49-F238E27FC236}">
                <a16:creationId xmlns:a16="http://schemas.microsoft.com/office/drawing/2014/main" id="{B7EF0A93-8C32-50EB-7DE9-2ABC5513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16.01.2023</a:t>
            </a:r>
            <a:endParaRPr lang="en-US" dirty="0"/>
          </a:p>
        </p:txBody>
      </p:sp>
      <p:sp>
        <p:nvSpPr>
          <p:cNvPr id="48" name="Fußzeilenplatzhalter 47">
            <a:extLst>
              <a:ext uri="{FF2B5EF4-FFF2-40B4-BE49-F238E27FC236}">
                <a16:creationId xmlns:a16="http://schemas.microsoft.com/office/drawing/2014/main" id="{345A9FD2-052F-B1E1-EC65-E8A64161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Prof. Savona - QIQC 2022/23 - Manuel Rudolph</a:t>
            </a:r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29FDEBB0-6653-A29D-EAD2-0E3BED4E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7E635-2CF4-49CD-B9D7-8BB6A24D1DEA}" type="slidenum">
              <a:rPr lang="en-US" smtClean="0"/>
              <a:t>9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F89FF8-CA56-D4CE-350E-5CC11514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de-DE" dirty="0"/>
              <a:t>The Schrödinger Method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793995-2D16-34FD-870F-784889840C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2067" r="26119"/>
          <a:stretch/>
        </p:blipFill>
        <p:spPr>
          <a:xfrm>
            <a:off x="3072089" y="3169759"/>
            <a:ext cx="772928" cy="8858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E2E4C86-7FE4-FE47-2D3D-5331897523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38200" y="2290636"/>
            <a:ext cx="2009775" cy="2809875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4501C29-FAC9-C159-1FA7-4F9E73CE23AE}"/>
              </a:ext>
            </a:extLst>
          </p:cNvPr>
          <p:cNvGrpSpPr/>
          <p:nvPr/>
        </p:nvGrpSpPr>
        <p:grpSpPr>
          <a:xfrm>
            <a:off x="4050731" y="2298799"/>
            <a:ext cx="1114425" cy="2809875"/>
            <a:chOff x="4069781" y="2298799"/>
            <a:chExt cx="1114425" cy="280987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9B4DF29-E7E5-D297-3CBF-ED675583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69781" y="2298799"/>
              <a:ext cx="1114425" cy="2809875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12C22801-FE8A-8F82-751D-70D8BCA8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12680" y="3326171"/>
              <a:ext cx="190500" cy="57150"/>
            </a:xfrm>
            <a:prstGeom prst="rect">
              <a:avLst/>
            </a:prstGeom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C054E7A5-43DC-70CE-3CAA-62E9F77C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58" y="1777771"/>
            <a:ext cx="3599812" cy="130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EE39AD7-71F6-978B-AE6D-177779771A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99858" y="3333084"/>
            <a:ext cx="4273886" cy="69656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B9EBC2-2ED2-5B5F-DAD4-B188EBB248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9858" y="4904659"/>
            <a:ext cx="4476377" cy="132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68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1126</Words>
  <Application>Microsoft Office PowerPoint</Application>
  <PresentationFormat>Breitbild</PresentationFormat>
  <Paragraphs>290</Paragraphs>
  <Slides>57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Slack-Lato</vt:lpstr>
      <vt:lpstr>Office</vt:lpstr>
      <vt:lpstr>Classical Simulation of Quantum Circuits  Quantum Information and Quantum Computing Manuel Rudolph 16.01.2023</vt:lpstr>
      <vt:lpstr>Why I chose this topic</vt:lpstr>
      <vt:lpstr>PowerPoint-Präsentation</vt:lpstr>
      <vt:lpstr>The Schrödinger Method</vt:lpstr>
      <vt:lpstr>The Schrödinger Method</vt:lpstr>
      <vt:lpstr>The Schrödinger Method</vt:lpstr>
      <vt:lpstr>The Schrödinger Method</vt:lpstr>
      <vt:lpstr>The Schrödinger Method</vt:lpstr>
      <vt:lpstr>The Schrödinger Method</vt:lpstr>
      <vt:lpstr>The Schrödinger Method</vt:lpstr>
      <vt:lpstr>The Schrödinger Method</vt:lpstr>
      <vt:lpstr>The Schrödinger Method - Benchmarks</vt:lpstr>
      <vt:lpstr>The Schrödinger Method - Benchmarks</vt:lpstr>
      <vt:lpstr>The Schrödinger Method - Benchmarks</vt:lpstr>
      <vt:lpstr>The Schrödinger Method - Benchmarks</vt:lpstr>
      <vt:lpstr>The Feynman Method</vt:lpstr>
      <vt:lpstr>The Feynman Method</vt:lpstr>
      <vt:lpstr>The Feynman Method</vt:lpstr>
      <vt:lpstr>The Schrödinger-Feynman Method</vt:lpstr>
      <vt:lpstr>The Schrödinger-Feynman Method</vt:lpstr>
      <vt:lpstr>The Schrödinger-Feynman Method</vt:lpstr>
      <vt:lpstr>The Schrödinger-Feynman Method</vt:lpstr>
      <vt:lpstr>The S-F Method - Benchmarks</vt:lpstr>
      <vt:lpstr>The S-F Method - Benchmarks</vt:lpstr>
      <vt:lpstr>The S-F Method - Optimizing Memory</vt:lpstr>
      <vt:lpstr>The S-F Method - Optimizing Memory</vt:lpstr>
      <vt:lpstr>The S-F Method - Optimizing Memory</vt:lpstr>
      <vt:lpstr>The S-F Method - Optimizing Memory</vt:lpstr>
      <vt:lpstr>The S-F Method - Optimizing Memory</vt:lpstr>
      <vt:lpstr>The S-F Method - Optimizing Memory</vt:lpstr>
      <vt:lpstr>The S-F Method - Optimizing Memory</vt:lpstr>
      <vt:lpstr>Matrix Product States</vt:lpstr>
      <vt:lpstr>Matrix Product States</vt:lpstr>
      <vt:lpstr>Matrix Product States</vt:lpstr>
      <vt:lpstr>Matrix Product States</vt:lpstr>
      <vt:lpstr>Matrix Product States - Benchmarks</vt:lpstr>
      <vt:lpstr>Scaling with Depth</vt:lpstr>
      <vt:lpstr>2D Benchmarks</vt:lpstr>
      <vt:lpstr>2D Benchmarks</vt:lpstr>
      <vt:lpstr>2D Benchmarks </vt:lpstr>
      <vt:lpstr>2D Benchmarks</vt:lpstr>
      <vt:lpstr>Finite Fidelity</vt:lpstr>
      <vt:lpstr>Finite Fidelity</vt:lpstr>
      <vt:lpstr>Finite Fidelity</vt:lpstr>
      <vt:lpstr>Finite Fidelity</vt:lpstr>
      <vt:lpstr>Finite Fidelity - 1D Circuits</vt:lpstr>
      <vt:lpstr>Finite Fidelity - 2D Circuits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Finite Fidelity</vt:lpstr>
      <vt:lpstr>Sampling</vt:lpstr>
      <vt:lpstr>Sampling</vt:lpstr>
      <vt:lpstr>Thomas Porter Distribution</vt:lpstr>
      <vt:lpstr>Harder Two-Qubit Gates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Manuel Rudolph</dc:creator>
  <cp:lastModifiedBy>Manuel Rudolph</cp:lastModifiedBy>
  <cp:revision>190</cp:revision>
  <dcterms:created xsi:type="dcterms:W3CDTF">2023-01-10T08:48:21Z</dcterms:created>
  <dcterms:modified xsi:type="dcterms:W3CDTF">2023-01-16T09:19:43Z</dcterms:modified>
</cp:coreProperties>
</file>